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93" r:id="rId1"/>
  </p:sldMasterIdLst>
  <p:notesMasterIdLst>
    <p:notesMasterId r:id="rId26"/>
  </p:notesMasterIdLst>
  <p:sldIdLst>
    <p:sldId id="256" r:id="rId2"/>
    <p:sldId id="291" r:id="rId3"/>
    <p:sldId id="321" r:id="rId4"/>
    <p:sldId id="285" r:id="rId5"/>
    <p:sldId id="322" r:id="rId6"/>
    <p:sldId id="28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320" r:id="rId24"/>
    <p:sldId id="279" r:id="rId25"/>
  </p:sldIdLst>
  <p:sldSz cx="12192000" cy="6858000"/>
  <p:notesSz cx="6858000" cy="9144000"/>
  <p:embeddedFontLst>
    <p:embeddedFont>
      <p:font typeface="Calibri Light" panose="020F0302020204030204" pitchFamily="34" charset="0"/>
      <p:regular r:id="rId27"/>
      <p:italic r:id="rId28"/>
    </p:embeddedFont>
    <p:embeddedFont>
      <p:font typeface="Georgia Pro Cond" panose="020B060402020202020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Montserrat" panose="020B0604020202020204" charset="0"/>
      <p:regular r:id="rId37"/>
      <p:bold r:id="rId38"/>
      <p:italic r:id="rId39"/>
      <p:boldItalic r:id="rId40"/>
    </p:embeddedFont>
    <p:embeddedFont>
      <p:font typeface="Lato"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
      <p:font typeface="맑은 고딕" panose="020B0503020000020004" pitchFamily="34" charset="-127"/>
      <p:regular r:id="rId53"/>
      <p:bold r:id="rId5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8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7" name="Google Shape;32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8" name="Google Shape;3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711C10-233D-DA48-A5CB-9365BBABB6B4}" type="slidenum">
              <a:rPr lang="en-US" smtClean="0"/>
              <a:t>23</a:t>
            </a:fld>
            <a:endParaRPr lang="en-US" dirty="0"/>
          </a:p>
        </p:txBody>
      </p:sp>
    </p:spTree>
    <p:extLst>
      <p:ext uri="{BB962C8B-B14F-4D97-AF65-F5344CB8AC3E}">
        <p14:creationId xmlns:p14="http://schemas.microsoft.com/office/powerpoint/2010/main" val="3618666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Enhanced Patient Engagement and Empowerment: Telemedicine empowers patients to take an active role in their healthcare. It enables easier access to medical information, test results, and personalized treatment plans. Patients can participate in virtual consultations, ask questions, and better understand their conditions, leading to improved engagement and adherence to treatment protocols.</a:t>
            </a:r>
            <a:endParaRPr/>
          </a:p>
          <a:p>
            <a:pPr marL="0" lvl="0" indent="0" algn="l" rtl="0">
              <a:lnSpc>
                <a:spcPct val="100000"/>
              </a:lnSpc>
              <a:spcBef>
                <a:spcPts val="0"/>
              </a:spcBef>
              <a:spcAft>
                <a:spcPts val="0"/>
              </a:spcAft>
              <a:buSzPts val="1400"/>
              <a:buNone/>
            </a:pPr>
            <a:endParaRPr/>
          </a:p>
        </p:txBody>
      </p:sp>
      <p:sp>
        <p:nvSpPr>
          <p:cNvPr id="201" name="Google Shape;201;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3" name="Google Shape;22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4" name="Google Shape;234;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5" name="Google Shape;25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6" name="Google Shape;276;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A8027E-6FCA-48D2-8C26-A9C3FA6E986C}"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781404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A8027E-6FCA-48D2-8C26-A9C3FA6E986C}"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741908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A8027E-6FCA-48D2-8C26-A9C3FA6E986C}"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29841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9598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94058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A8027E-6FCA-48D2-8C26-A9C3FA6E986C}" type="datetimeFigureOut">
              <a:rPr lang="en-US" smtClean="0"/>
              <a:t>7/9/2023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12440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A8027E-6FCA-48D2-8C26-A9C3FA6E986C}"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11443066"/>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A8027E-6FCA-48D2-8C26-A9C3FA6E986C}" type="datetimeFigureOut">
              <a:rPr lang="en-US" smtClean="0"/>
              <a:t>7/9/2023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8582409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A8027E-6FCA-48D2-8C26-A9C3FA6E986C}" type="datetimeFigureOut">
              <a:rPr lang="en-US" smtClean="0"/>
              <a:t>7/9/2023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763527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CA8027E-6FCA-48D2-8C26-A9C3FA6E986C}" type="datetimeFigureOut">
              <a:rPr lang="en-US" smtClean="0"/>
              <a:t>7/9/2023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286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CA8027E-6FCA-48D2-8C26-A9C3FA6E986C}" type="datetimeFigureOut">
              <a:rPr lang="en-US" smtClean="0"/>
              <a:t>7/9/2023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9581407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CA8027E-6FCA-48D2-8C26-A9C3FA6E986C}" type="datetimeFigureOut">
              <a:rPr lang="en-US" smtClean="0"/>
              <a:t>7/9/2023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4033080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CA8027E-6FCA-48D2-8C26-A9C3FA6E986C}" type="datetimeFigureOut">
              <a:rPr lang="en-US" smtClean="0"/>
              <a:t>7/9/2023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11596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6"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6" name="Google Shape;146;p14"/>
          <p:cNvSpPr txBox="1">
            <a:spLocks noGrp="1"/>
          </p:cNvSpPr>
          <p:nvPr>
            <p:ph type="ctrTitle"/>
          </p:nvPr>
        </p:nvSpPr>
        <p:spPr>
          <a:xfrm>
            <a:off x="0" y="1531563"/>
            <a:ext cx="12192000" cy="1746919"/>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075"/>
              <a:buFont typeface="Calibri"/>
              <a:buNone/>
            </a:pPr>
            <a:r>
              <a:rPr lang="en-US" sz="4800" dirty="0"/>
              <a:t>Telemedicine Based Framework for Remote Diagnosis</a:t>
            </a:r>
            <a:endParaRPr sz="4800" dirty="0"/>
          </a:p>
        </p:txBody>
      </p:sp>
      <p:sp>
        <p:nvSpPr>
          <p:cNvPr id="147" name="Google Shape;147;p1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7/8/2023</a:t>
            </a:r>
            <a:endParaRPr sz="1400" b="0" i="0" u="none" strike="noStrike" cap="none" dirty="0">
              <a:solidFill>
                <a:schemeClr val="bg1"/>
              </a:solidFill>
              <a:latin typeface="Arial"/>
              <a:ea typeface="Arial"/>
              <a:cs typeface="Arial"/>
              <a:sym typeface="Arial"/>
            </a:endParaRPr>
          </a:p>
        </p:txBody>
      </p:sp>
      <p:sp>
        <p:nvSpPr>
          <p:cNvPr id="148" name="Google Shape;148;p14"/>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Department of Computer Science</a:t>
            </a:r>
            <a:endParaRPr sz="1400" b="0" i="0" u="none" strike="noStrike" cap="none" dirty="0">
              <a:solidFill>
                <a:schemeClr val="bg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HITEC University, </a:t>
            </a:r>
            <a:r>
              <a:rPr lang="en-US" sz="1400" b="0" i="0" u="none" strike="noStrike" cap="none" dirty="0" err="1">
                <a:solidFill>
                  <a:schemeClr val="bg1"/>
                </a:solidFill>
                <a:latin typeface="Arial"/>
                <a:ea typeface="Arial"/>
                <a:cs typeface="Arial"/>
                <a:sym typeface="Arial"/>
              </a:rPr>
              <a:t>Taxila</a:t>
            </a:r>
            <a:endParaRPr sz="1400" b="0" i="0" u="none" strike="noStrike" cap="none" dirty="0">
              <a:solidFill>
                <a:schemeClr val="bg1"/>
              </a:solidFill>
              <a:latin typeface="Arial"/>
              <a:ea typeface="Arial"/>
              <a:cs typeface="Arial"/>
              <a:sym typeface="Arial"/>
            </a:endParaRPr>
          </a:p>
        </p:txBody>
      </p:sp>
      <p:pic>
        <p:nvPicPr>
          <p:cNvPr id="150" name="Google Shape;150;p14" descr="fav.png"/>
          <p:cNvPicPr preferRelativeResize="0"/>
          <p:nvPr/>
        </p:nvPicPr>
        <p:blipFill rotWithShape="1">
          <a:blip r:embed="rId3">
            <a:alphaModFix/>
          </a:blip>
          <a:srcRect/>
          <a:stretch/>
        </p:blipFill>
        <p:spPr>
          <a:xfrm>
            <a:off x="10408725" y="154153"/>
            <a:ext cx="1401691" cy="1401691"/>
          </a:xfrm>
          <a:prstGeom prst="rect">
            <a:avLst/>
          </a:prstGeom>
          <a:noFill/>
          <a:ln>
            <a:noFill/>
          </a:ln>
        </p:spPr>
      </p:pic>
      <p:sp>
        <p:nvSpPr>
          <p:cNvPr id="151" name="Google Shape;151;p14"/>
          <p:cNvSpPr txBox="1"/>
          <p:nvPr/>
        </p:nvSpPr>
        <p:spPr>
          <a:xfrm>
            <a:off x="0" y="691615"/>
            <a:ext cx="12191999"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dirty="0">
                <a:latin typeface="Calibri"/>
                <a:ea typeface="Calibri"/>
                <a:cs typeface="Calibri"/>
                <a:sym typeface="Calibri"/>
              </a:rPr>
              <a:t>Final Year Project – Final Presentation</a:t>
            </a:r>
            <a:endParaRPr sz="1600" b="0" i="0" u="none" strike="noStrike" cap="none" dirty="0">
              <a:latin typeface="Arial"/>
              <a:ea typeface="Arial"/>
              <a:cs typeface="Arial"/>
              <a:sym typeface="Arial"/>
            </a:endParaRPr>
          </a:p>
        </p:txBody>
      </p:sp>
      <p:sp>
        <p:nvSpPr>
          <p:cNvPr id="152" name="Google Shape;152;p14"/>
          <p:cNvSpPr/>
          <p:nvPr/>
        </p:nvSpPr>
        <p:spPr>
          <a:xfrm>
            <a:off x="0" y="4551293"/>
            <a:ext cx="12191999" cy="1690848"/>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000" b="0" i="0" u="none" strike="noStrike" cap="none" dirty="0">
                <a:latin typeface="Montserrat"/>
                <a:ea typeface="Montserrat"/>
                <a:cs typeface="Montserrat"/>
                <a:sym typeface="Montserrat"/>
              </a:rPr>
              <a:t>By</a:t>
            </a:r>
            <a:endParaRPr dirty="0"/>
          </a:p>
          <a:p>
            <a:pPr marL="0" marR="0" lvl="0" indent="0" algn="ctr" rtl="0">
              <a:lnSpc>
                <a:spcPct val="100000"/>
              </a:lnSpc>
              <a:spcBef>
                <a:spcPts val="0"/>
              </a:spcBef>
              <a:spcAft>
                <a:spcPts val="0"/>
              </a:spcAft>
              <a:buNone/>
            </a:pPr>
            <a:r>
              <a:rPr lang="en-US" sz="2000" b="0" i="0" u="none" strike="noStrike" cap="none" dirty="0">
                <a:latin typeface="Montserrat"/>
                <a:ea typeface="Montserrat"/>
                <a:cs typeface="Montserrat"/>
                <a:sym typeface="Montserrat"/>
              </a:rPr>
              <a:t>Talha Masood (19-CS-040)</a:t>
            </a:r>
            <a:endParaRPr dirty="0"/>
          </a:p>
          <a:p>
            <a:pPr marL="0" marR="0" lvl="0" indent="0" algn="ctr" rtl="0">
              <a:lnSpc>
                <a:spcPct val="100000"/>
              </a:lnSpc>
              <a:spcBef>
                <a:spcPts val="0"/>
              </a:spcBef>
              <a:spcAft>
                <a:spcPts val="0"/>
              </a:spcAft>
              <a:buNone/>
            </a:pPr>
            <a:r>
              <a:rPr lang="en-US" sz="2000" b="0" i="0" u="none" strike="noStrike" cap="none" dirty="0">
                <a:latin typeface="Montserrat"/>
                <a:ea typeface="Montserrat"/>
                <a:cs typeface="Montserrat"/>
                <a:sym typeface="Montserrat"/>
              </a:rPr>
              <a:t>Malik Zawar (19-CS-052)</a:t>
            </a:r>
            <a:endParaRPr dirty="0"/>
          </a:p>
          <a:p>
            <a:pPr marL="0" marR="0" lvl="0" indent="0" algn="ctr" rtl="0">
              <a:lnSpc>
                <a:spcPct val="100000"/>
              </a:lnSpc>
              <a:spcBef>
                <a:spcPts val="0"/>
              </a:spcBef>
              <a:spcAft>
                <a:spcPts val="0"/>
              </a:spcAft>
              <a:buNone/>
            </a:pPr>
            <a:r>
              <a:rPr lang="en-US" sz="2000" b="0" i="0" u="none" strike="noStrike" cap="none" dirty="0">
                <a:latin typeface="Montserrat"/>
                <a:ea typeface="Montserrat"/>
                <a:cs typeface="Montserrat"/>
                <a:sym typeface="Montserrat"/>
              </a:rPr>
              <a:t>Sufyan Ali (19-CS-104)</a:t>
            </a:r>
            <a:endParaRPr dirty="0"/>
          </a:p>
        </p:txBody>
      </p:sp>
      <p:sp>
        <p:nvSpPr>
          <p:cNvPr id="9" name="Google Shape;149;p14"/>
          <p:cNvSpPr txBox="1">
            <a:spLocks noGrp="1"/>
          </p:cNvSpPr>
          <p:nvPr>
            <p:ph type="sldNum" sz="quarter"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300"/>
              <a:buNone/>
            </a:pPr>
            <a:r>
              <a:rPr lang="en-US" dirty="0">
                <a:solidFill>
                  <a:schemeClr val="bg1"/>
                </a:solidFill>
                <a:latin typeface="Lato"/>
                <a:ea typeface="Lato"/>
                <a:cs typeface="Lato"/>
                <a:sym typeface="Lato"/>
              </a:rPr>
              <a:t>1</a:t>
            </a:r>
            <a:endParaRPr dirty="0">
              <a:solidFill>
                <a:schemeClr val="bg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barn(inVertical)">
                                      <p:cBhvr>
                                        <p:cTn id="7" dur="500"/>
                                        <p:tgtEl>
                                          <p:spTgt spid="14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2">
                                            <p:txEl>
                                              <p:pRg st="0" end="0"/>
                                            </p:txEl>
                                          </p:spTgt>
                                        </p:tgtEl>
                                        <p:attrNameLst>
                                          <p:attrName>style.visibility</p:attrName>
                                        </p:attrNameLst>
                                      </p:cBhvr>
                                      <p:to>
                                        <p:strVal val="visible"/>
                                      </p:to>
                                    </p:set>
                                    <p:animEffect transition="in" filter="barn(inVertical)">
                                      <p:cBhvr>
                                        <p:cTn id="12" dur="500"/>
                                        <p:tgtEl>
                                          <p:spTgt spid="152">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152">
                                            <p:txEl>
                                              <p:pRg st="1" end="1"/>
                                            </p:txEl>
                                          </p:spTgt>
                                        </p:tgtEl>
                                        <p:attrNameLst>
                                          <p:attrName>style.visibility</p:attrName>
                                        </p:attrNameLst>
                                      </p:cBhvr>
                                      <p:to>
                                        <p:strVal val="visible"/>
                                      </p:to>
                                    </p:set>
                                    <p:animEffect transition="in" filter="barn(inVertical)">
                                      <p:cBhvr>
                                        <p:cTn id="15" dur="500"/>
                                        <p:tgtEl>
                                          <p:spTgt spid="152">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152">
                                            <p:txEl>
                                              <p:pRg st="2" end="2"/>
                                            </p:txEl>
                                          </p:spTgt>
                                        </p:tgtEl>
                                        <p:attrNameLst>
                                          <p:attrName>style.visibility</p:attrName>
                                        </p:attrNameLst>
                                      </p:cBhvr>
                                      <p:to>
                                        <p:strVal val="visible"/>
                                      </p:to>
                                    </p:set>
                                    <p:animEffect transition="in" filter="barn(inVertical)">
                                      <p:cBhvr>
                                        <p:cTn id="18" dur="500"/>
                                        <p:tgtEl>
                                          <p:spTgt spid="152">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152">
                                            <p:txEl>
                                              <p:pRg st="3" end="3"/>
                                            </p:txEl>
                                          </p:spTgt>
                                        </p:tgtEl>
                                        <p:attrNameLst>
                                          <p:attrName>style.visibility</p:attrName>
                                        </p:attrNameLst>
                                      </p:cBhvr>
                                      <p:to>
                                        <p:strVal val="visible"/>
                                      </p:to>
                                    </p:set>
                                    <p:animEffect transition="in" filter="barn(inVertical)">
                                      <p:cBhvr>
                                        <p:cTn id="21" dur="500"/>
                                        <p:tgtEl>
                                          <p:spTgt spid="15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Patients Dashboard Cont.</a:t>
            </a:r>
            <a:endParaRPr/>
          </a:p>
        </p:txBody>
      </p:sp>
      <p:sp>
        <p:nvSpPr>
          <p:cNvPr id="241" name="Google Shape;241;p2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40" name="Google Shape;240;p2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37" name="Google Shape;237;p22"/>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10</a:t>
            </a:fld>
            <a:endParaRPr>
              <a:solidFill>
                <a:schemeClr val="lt1"/>
              </a:solidFill>
              <a:latin typeface="Lato"/>
              <a:ea typeface="Lato"/>
              <a:cs typeface="Lato"/>
              <a:sym typeface="Lato"/>
            </a:endParaRPr>
          </a:p>
        </p:txBody>
      </p:sp>
      <p:pic>
        <p:nvPicPr>
          <p:cNvPr id="238" name="Google Shape;238;p22"/>
          <p:cNvPicPr preferRelativeResize="0"/>
          <p:nvPr/>
        </p:nvPicPr>
        <p:blipFill rotWithShape="1">
          <a:blip r:embed="rId3">
            <a:alphaModFix/>
          </a:blip>
          <a:srcRect/>
          <a:stretch/>
        </p:blipFill>
        <p:spPr>
          <a:xfrm>
            <a:off x="288850" y="2166625"/>
            <a:ext cx="11614300" cy="3351775"/>
          </a:xfrm>
          <a:prstGeom prst="rect">
            <a:avLst/>
          </a:prstGeom>
          <a:noFill/>
          <a:ln>
            <a:noFill/>
          </a:ln>
        </p:spPr>
      </p:pic>
      <p:pic>
        <p:nvPicPr>
          <p:cNvPr id="239" name="Google Shape;239;p22"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000"/>
                                        <p:tgtEl>
                                          <p:spTgt spid="238"/>
                                        </p:tgtEl>
                                      </p:cBhvr>
                                    </p:animEffect>
                                    <p:anim calcmode="lin" valueType="num">
                                      <p:cBhvr>
                                        <p:cTn id="8" dur="1000" fill="hold"/>
                                        <p:tgtEl>
                                          <p:spTgt spid="238"/>
                                        </p:tgtEl>
                                        <p:attrNameLst>
                                          <p:attrName>ppt_x</p:attrName>
                                        </p:attrNameLst>
                                      </p:cBhvr>
                                      <p:tavLst>
                                        <p:tav tm="0">
                                          <p:val>
                                            <p:strVal val="#ppt_x"/>
                                          </p:val>
                                        </p:tav>
                                        <p:tav tm="100000">
                                          <p:val>
                                            <p:strVal val="#ppt_x"/>
                                          </p:val>
                                        </p:tav>
                                      </p:tavLst>
                                    </p:anim>
                                    <p:anim calcmode="lin" valueType="num">
                                      <p:cBhvr>
                                        <p:cTn id="9" dur="1000" fill="hold"/>
                                        <p:tgtEl>
                                          <p:spTgt spid="2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title"/>
          </p:nvPr>
        </p:nvSpPr>
        <p:spPr>
          <a:xfrm>
            <a:off x="572875" y="2834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t>Patients Dashboard Cont.</a:t>
            </a:r>
            <a:endParaRPr/>
          </a:p>
          <a:p>
            <a:pPr marL="0" lvl="0" indent="0" algn="l" rtl="0">
              <a:lnSpc>
                <a:spcPct val="90000"/>
              </a:lnSpc>
              <a:spcBef>
                <a:spcPts val="0"/>
              </a:spcBef>
              <a:spcAft>
                <a:spcPts val="0"/>
              </a:spcAft>
              <a:buSzPts val="1800"/>
              <a:buNone/>
            </a:pPr>
            <a:endParaRPr/>
          </a:p>
        </p:txBody>
      </p:sp>
      <p:sp>
        <p:nvSpPr>
          <p:cNvPr id="252" name="Google Shape;252;p2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51" name="Google Shape;251;p23"/>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48" name="Google Shape;248;p23"/>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11</a:t>
            </a:fld>
            <a:endParaRPr>
              <a:solidFill>
                <a:schemeClr val="lt1"/>
              </a:solidFill>
              <a:latin typeface="Lato"/>
              <a:ea typeface="Lato"/>
              <a:cs typeface="Lato"/>
              <a:sym typeface="Lato"/>
            </a:endParaRPr>
          </a:p>
        </p:txBody>
      </p:sp>
      <p:pic>
        <p:nvPicPr>
          <p:cNvPr id="249" name="Google Shape;249;p23"/>
          <p:cNvPicPr preferRelativeResize="0"/>
          <p:nvPr/>
        </p:nvPicPr>
        <p:blipFill rotWithShape="1">
          <a:blip r:embed="rId3">
            <a:alphaModFix/>
          </a:blip>
          <a:srcRect/>
          <a:stretch/>
        </p:blipFill>
        <p:spPr>
          <a:xfrm>
            <a:off x="1325876" y="1460525"/>
            <a:ext cx="8963344" cy="4762722"/>
          </a:xfrm>
          <a:prstGeom prst="rect">
            <a:avLst/>
          </a:prstGeom>
          <a:noFill/>
          <a:ln>
            <a:noFill/>
          </a:ln>
        </p:spPr>
      </p:pic>
      <p:pic>
        <p:nvPicPr>
          <p:cNvPr id="250" name="Google Shape;250;p23"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anim calcmode="lin" valueType="num">
                                      <p:cBhvr>
                                        <p:cTn id="8" dur="1000" fill="hold"/>
                                        <p:tgtEl>
                                          <p:spTgt spid="249"/>
                                        </p:tgtEl>
                                        <p:attrNameLst>
                                          <p:attrName>ppt_x</p:attrName>
                                        </p:attrNameLst>
                                      </p:cBhvr>
                                      <p:tavLst>
                                        <p:tav tm="0">
                                          <p:val>
                                            <p:strVal val="#ppt_x"/>
                                          </p:val>
                                        </p:tav>
                                        <p:tav tm="100000">
                                          <p:val>
                                            <p:strVal val="#ppt_x"/>
                                          </p:val>
                                        </p:tav>
                                      </p:tavLst>
                                    </p:anim>
                                    <p:anim calcmode="lin" valueType="num">
                                      <p:cBhvr>
                                        <p:cTn id="9" dur="1000" fill="hold"/>
                                        <p:tgtEl>
                                          <p:spTgt spid="2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Patients Dashboard Cont.</a:t>
            </a:r>
            <a:endParaRPr/>
          </a:p>
        </p:txBody>
      </p:sp>
      <p:sp>
        <p:nvSpPr>
          <p:cNvPr id="258" name="Google Shape;258;p2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03200" algn="l" rtl="0">
              <a:lnSpc>
                <a:spcPct val="115000"/>
              </a:lnSpc>
              <a:spcBef>
                <a:spcPts val="0"/>
              </a:spcBef>
              <a:spcAft>
                <a:spcPts val="0"/>
              </a:spcAft>
              <a:buClr>
                <a:schemeClr val="lt1"/>
              </a:buClr>
              <a:buSzPts val="2400"/>
              <a:buChar char="●"/>
            </a:pPr>
            <a:r>
              <a:rPr lang="en-US" sz="2400"/>
              <a:t> Book Online Appointment</a:t>
            </a:r>
            <a:endParaRPr sz="2400"/>
          </a:p>
          <a:p>
            <a:pPr marL="228600" lvl="0" indent="-203200" algn="l" rtl="0">
              <a:lnSpc>
                <a:spcPct val="115000"/>
              </a:lnSpc>
              <a:spcBef>
                <a:spcPts val="0"/>
              </a:spcBef>
              <a:spcAft>
                <a:spcPts val="0"/>
              </a:spcAft>
              <a:buClr>
                <a:schemeClr val="lt1"/>
              </a:buClr>
              <a:buSzPts val="2400"/>
              <a:buChar char="●"/>
            </a:pPr>
            <a:r>
              <a:rPr lang="en-US" sz="2400"/>
              <a:t> Book Physical Appointment</a:t>
            </a:r>
            <a:endParaRPr sz="2400"/>
          </a:p>
          <a:p>
            <a:pPr marL="228600" lvl="0" indent="-203200" algn="l" rtl="0">
              <a:lnSpc>
                <a:spcPct val="115000"/>
              </a:lnSpc>
              <a:spcBef>
                <a:spcPts val="0"/>
              </a:spcBef>
              <a:spcAft>
                <a:spcPts val="0"/>
              </a:spcAft>
              <a:buClr>
                <a:schemeClr val="lt1"/>
              </a:buClr>
              <a:buSzPts val="2400"/>
              <a:buChar char="●"/>
            </a:pPr>
            <a:r>
              <a:rPr lang="en-US" sz="2400"/>
              <a:t> Manage Reports</a:t>
            </a:r>
            <a:endParaRPr sz="2400"/>
          </a:p>
          <a:p>
            <a:pPr marL="228600" lvl="0" indent="-203200" algn="l" rtl="0">
              <a:lnSpc>
                <a:spcPct val="115000"/>
              </a:lnSpc>
              <a:spcBef>
                <a:spcPts val="0"/>
              </a:spcBef>
              <a:spcAft>
                <a:spcPts val="0"/>
              </a:spcAft>
              <a:buClr>
                <a:schemeClr val="lt1"/>
              </a:buClr>
              <a:buSzPts val="2400"/>
              <a:buChar char="●"/>
            </a:pPr>
            <a:r>
              <a:rPr lang="en-US" sz="2400"/>
              <a:t> Check All Appointments </a:t>
            </a:r>
            <a:endParaRPr sz="2400"/>
          </a:p>
          <a:p>
            <a:pPr marL="228600" lvl="0" indent="-203200" algn="l" rtl="0">
              <a:lnSpc>
                <a:spcPct val="115000"/>
              </a:lnSpc>
              <a:spcBef>
                <a:spcPts val="0"/>
              </a:spcBef>
              <a:spcAft>
                <a:spcPts val="0"/>
              </a:spcAft>
              <a:buClr>
                <a:schemeClr val="lt1"/>
              </a:buClr>
              <a:buSzPts val="2400"/>
              <a:buChar char="●"/>
            </a:pPr>
            <a:r>
              <a:rPr lang="en-US" sz="2400"/>
              <a:t> Selects Method of Payment</a:t>
            </a:r>
            <a:endParaRPr sz="2400"/>
          </a:p>
        </p:txBody>
      </p:sp>
      <p:sp>
        <p:nvSpPr>
          <p:cNvPr id="259" name="Google Shape;259;p2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60" name="Google Shape;260;p24"/>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61" name="Google Shape;261;p24"/>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12</a:t>
            </a:fld>
            <a:endParaRPr>
              <a:solidFill>
                <a:schemeClr val="lt1"/>
              </a:solidFill>
              <a:latin typeface="Lato"/>
              <a:ea typeface="Lato"/>
              <a:cs typeface="Lato"/>
              <a:sym typeface="Lato"/>
            </a:endParaRPr>
          </a:p>
        </p:txBody>
      </p:sp>
      <p:pic>
        <p:nvPicPr>
          <p:cNvPr id="262" name="Google Shape;262;p24" descr="fav.png"/>
          <p:cNvPicPr preferRelativeResize="0"/>
          <p:nvPr/>
        </p:nvPicPr>
        <p:blipFill rotWithShape="1">
          <a:blip r:embed="rId3">
            <a:alphaModFix/>
          </a:blip>
          <a:srcRect/>
          <a:stretch/>
        </p:blipFill>
        <p:spPr>
          <a:xfrm>
            <a:off x="10408725" y="230353"/>
            <a:ext cx="1401692" cy="1401692"/>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Doctors Dashboard Cont.</a:t>
            </a:r>
            <a:endParaRPr/>
          </a:p>
        </p:txBody>
      </p:sp>
      <p:sp>
        <p:nvSpPr>
          <p:cNvPr id="268" name="Google Shape;268;p25"/>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72" name="Google Shape;272;p25"/>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69" name="Google Shape;269;p25"/>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13</a:t>
            </a:fld>
            <a:endParaRPr>
              <a:solidFill>
                <a:schemeClr val="lt1"/>
              </a:solidFill>
              <a:latin typeface="Lato"/>
              <a:ea typeface="Lato"/>
              <a:cs typeface="Lato"/>
              <a:sym typeface="Lato"/>
            </a:endParaRPr>
          </a:p>
        </p:txBody>
      </p:sp>
      <p:pic>
        <p:nvPicPr>
          <p:cNvPr id="270" name="Google Shape;270;p25"/>
          <p:cNvPicPr preferRelativeResize="0"/>
          <p:nvPr/>
        </p:nvPicPr>
        <p:blipFill rotWithShape="1">
          <a:blip r:embed="rId3">
            <a:alphaModFix/>
          </a:blip>
          <a:srcRect/>
          <a:stretch/>
        </p:blipFill>
        <p:spPr>
          <a:xfrm>
            <a:off x="152400" y="1843088"/>
            <a:ext cx="11887201" cy="4060410"/>
          </a:xfrm>
          <a:prstGeom prst="rect">
            <a:avLst/>
          </a:prstGeom>
          <a:noFill/>
          <a:ln>
            <a:noFill/>
          </a:ln>
        </p:spPr>
      </p:pic>
      <p:pic>
        <p:nvPicPr>
          <p:cNvPr id="271" name="Google Shape;271;p25"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fade">
                                      <p:cBhvr>
                                        <p:cTn id="7" dur="1000"/>
                                        <p:tgtEl>
                                          <p:spTgt spid="270"/>
                                        </p:tgtEl>
                                      </p:cBhvr>
                                    </p:animEffect>
                                    <p:anim calcmode="lin" valueType="num">
                                      <p:cBhvr>
                                        <p:cTn id="8" dur="1000" fill="hold"/>
                                        <p:tgtEl>
                                          <p:spTgt spid="270"/>
                                        </p:tgtEl>
                                        <p:attrNameLst>
                                          <p:attrName>ppt_x</p:attrName>
                                        </p:attrNameLst>
                                      </p:cBhvr>
                                      <p:tavLst>
                                        <p:tav tm="0">
                                          <p:val>
                                            <p:strVal val="#ppt_x"/>
                                          </p:val>
                                        </p:tav>
                                        <p:tav tm="100000">
                                          <p:val>
                                            <p:strVal val="#ppt_x"/>
                                          </p:val>
                                        </p:tav>
                                      </p:tavLst>
                                    </p:anim>
                                    <p:anim calcmode="lin" valueType="num">
                                      <p:cBhvr>
                                        <p:cTn id="9" dur="1000" fill="hold"/>
                                        <p:tgtEl>
                                          <p:spTgt spid="2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Doctors Dashboard Cont.</a:t>
            </a:r>
            <a:endParaRPr/>
          </a:p>
        </p:txBody>
      </p:sp>
      <p:sp>
        <p:nvSpPr>
          <p:cNvPr id="283" name="Google Shape;283;p26"/>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82" name="Google Shape;282;p26"/>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79" name="Google Shape;279;p26"/>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14</a:t>
            </a:fld>
            <a:endParaRPr>
              <a:solidFill>
                <a:schemeClr val="lt1"/>
              </a:solidFill>
              <a:latin typeface="Lato"/>
              <a:ea typeface="Lato"/>
              <a:cs typeface="Lato"/>
              <a:sym typeface="Lato"/>
            </a:endParaRPr>
          </a:p>
        </p:txBody>
      </p:sp>
      <p:pic>
        <p:nvPicPr>
          <p:cNvPr id="280" name="Google Shape;280;p26"/>
          <p:cNvPicPr preferRelativeResize="0"/>
          <p:nvPr/>
        </p:nvPicPr>
        <p:blipFill rotWithShape="1">
          <a:blip r:embed="rId3">
            <a:alphaModFix/>
          </a:blip>
          <a:srcRect/>
          <a:stretch/>
        </p:blipFill>
        <p:spPr>
          <a:xfrm>
            <a:off x="316688" y="2179887"/>
            <a:ext cx="11558623" cy="3687401"/>
          </a:xfrm>
          <a:prstGeom prst="rect">
            <a:avLst/>
          </a:prstGeom>
          <a:noFill/>
          <a:ln>
            <a:noFill/>
          </a:ln>
        </p:spPr>
      </p:pic>
      <p:pic>
        <p:nvPicPr>
          <p:cNvPr id="281" name="Google Shape;281;p26"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1000"/>
                                        <p:tgtEl>
                                          <p:spTgt spid="280"/>
                                        </p:tgtEl>
                                      </p:cBhvr>
                                    </p:animEffect>
                                    <p:anim calcmode="lin" valueType="num">
                                      <p:cBhvr>
                                        <p:cTn id="8" dur="1000" fill="hold"/>
                                        <p:tgtEl>
                                          <p:spTgt spid="280"/>
                                        </p:tgtEl>
                                        <p:attrNameLst>
                                          <p:attrName>ppt_x</p:attrName>
                                        </p:attrNameLst>
                                      </p:cBhvr>
                                      <p:tavLst>
                                        <p:tav tm="0">
                                          <p:val>
                                            <p:strVal val="#ppt_x"/>
                                          </p:val>
                                        </p:tav>
                                        <p:tav tm="100000">
                                          <p:val>
                                            <p:strVal val="#ppt_x"/>
                                          </p:val>
                                        </p:tav>
                                      </p:tavLst>
                                    </p:anim>
                                    <p:anim calcmode="lin" valueType="num">
                                      <p:cBhvr>
                                        <p:cTn id="9" dur="1000" fill="hold"/>
                                        <p:tgtEl>
                                          <p:spTgt spid="2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Doctors Dashboard Cont.</a:t>
            </a:r>
            <a:endParaRPr/>
          </a:p>
        </p:txBody>
      </p:sp>
      <p:sp>
        <p:nvSpPr>
          <p:cNvPr id="294" name="Google Shape;294;p2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93" name="Google Shape;293;p27"/>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90" name="Google Shape;290;p27"/>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15</a:t>
            </a:fld>
            <a:endParaRPr>
              <a:solidFill>
                <a:schemeClr val="lt1"/>
              </a:solidFill>
              <a:latin typeface="Lato"/>
              <a:ea typeface="Lato"/>
              <a:cs typeface="Lato"/>
              <a:sym typeface="Lato"/>
            </a:endParaRPr>
          </a:p>
        </p:txBody>
      </p:sp>
      <p:pic>
        <p:nvPicPr>
          <p:cNvPr id="291" name="Google Shape;291;p27"/>
          <p:cNvPicPr preferRelativeResize="0"/>
          <p:nvPr/>
        </p:nvPicPr>
        <p:blipFill rotWithShape="1">
          <a:blip r:embed="rId3">
            <a:alphaModFix/>
          </a:blip>
          <a:srcRect/>
          <a:stretch/>
        </p:blipFill>
        <p:spPr>
          <a:xfrm>
            <a:off x="307794" y="1869809"/>
            <a:ext cx="11502623" cy="4165913"/>
          </a:xfrm>
          <a:prstGeom prst="rect">
            <a:avLst/>
          </a:prstGeom>
          <a:noFill/>
          <a:ln>
            <a:noFill/>
          </a:ln>
        </p:spPr>
      </p:pic>
      <p:pic>
        <p:nvPicPr>
          <p:cNvPr id="292" name="Google Shape;292;p27"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fade">
                                      <p:cBhvr>
                                        <p:cTn id="7" dur="1000"/>
                                        <p:tgtEl>
                                          <p:spTgt spid="291"/>
                                        </p:tgtEl>
                                      </p:cBhvr>
                                    </p:animEffect>
                                    <p:anim calcmode="lin" valueType="num">
                                      <p:cBhvr>
                                        <p:cTn id="8" dur="1000" fill="hold"/>
                                        <p:tgtEl>
                                          <p:spTgt spid="291"/>
                                        </p:tgtEl>
                                        <p:attrNameLst>
                                          <p:attrName>ppt_x</p:attrName>
                                        </p:attrNameLst>
                                      </p:cBhvr>
                                      <p:tavLst>
                                        <p:tav tm="0">
                                          <p:val>
                                            <p:strVal val="#ppt_x"/>
                                          </p:val>
                                        </p:tav>
                                        <p:tav tm="100000">
                                          <p:val>
                                            <p:strVal val="#ppt_x"/>
                                          </p:val>
                                        </p:tav>
                                      </p:tavLst>
                                    </p:anim>
                                    <p:anim calcmode="lin" valueType="num">
                                      <p:cBhvr>
                                        <p:cTn id="9" dur="1000" fill="hold"/>
                                        <p:tgtEl>
                                          <p:spTgt spid="2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Doctors Dashboard Cont.</a:t>
            </a:r>
            <a:endParaRPr/>
          </a:p>
        </p:txBody>
      </p:sp>
      <p:sp>
        <p:nvSpPr>
          <p:cNvPr id="300" name="Google Shape;300;p28"/>
          <p:cNvSpPr txBox="1">
            <a:spLocks noGrp="1"/>
          </p:cNvSpPr>
          <p:nvPr>
            <p:ph idx="1"/>
          </p:nvPr>
        </p:nvSpPr>
        <p:spPr>
          <a:prstGeom prst="rect">
            <a:avLst/>
          </a:prstGeom>
          <a:noFill/>
          <a:ln>
            <a:noFill/>
          </a:ln>
        </p:spPr>
        <p:txBody>
          <a:bodyPr spcFirstLastPara="1" wrap="square" lIns="171450" tIns="45700" rIns="91425" bIns="45700" anchor="t" anchorCtr="0">
            <a:normAutofit/>
          </a:bodyPr>
          <a:lstStyle/>
          <a:p>
            <a:pPr marL="228600" lvl="0" indent="-203200" algn="l" rtl="0">
              <a:lnSpc>
                <a:spcPct val="115000"/>
              </a:lnSpc>
              <a:spcBef>
                <a:spcPts val="0"/>
              </a:spcBef>
              <a:spcAft>
                <a:spcPts val="0"/>
              </a:spcAft>
              <a:buClr>
                <a:schemeClr val="lt1"/>
              </a:buClr>
              <a:buSzPts val="2400"/>
              <a:buChar char="●"/>
            </a:pPr>
            <a:r>
              <a:rPr lang="en-US" sz="2400"/>
              <a:t> Manage All Appointments</a:t>
            </a:r>
            <a:endParaRPr sz="2400"/>
          </a:p>
          <a:p>
            <a:pPr marL="228600" lvl="0" indent="-203200" algn="l" rtl="0">
              <a:lnSpc>
                <a:spcPct val="115000"/>
              </a:lnSpc>
              <a:spcBef>
                <a:spcPts val="0"/>
              </a:spcBef>
              <a:spcAft>
                <a:spcPts val="0"/>
              </a:spcAft>
              <a:buClr>
                <a:schemeClr val="lt1"/>
              </a:buClr>
              <a:buSzPts val="2400"/>
              <a:buChar char="●"/>
            </a:pPr>
            <a:r>
              <a:rPr lang="en-US" sz="2400"/>
              <a:t> Update Date and Slot for Appointment</a:t>
            </a:r>
            <a:endParaRPr sz="2400"/>
          </a:p>
          <a:p>
            <a:pPr marL="228600" lvl="0" indent="-203200" algn="l" rtl="0">
              <a:lnSpc>
                <a:spcPct val="115000"/>
              </a:lnSpc>
              <a:spcBef>
                <a:spcPts val="0"/>
              </a:spcBef>
              <a:spcAft>
                <a:spcPts val="0"/>
              </a:spcAft>
              <a:buClr>
                <a:schemeClr val="lt1"/>
              </a:buClr>
              <a:buSzPts val="2400"/>
              <a:buChar char="●"/>
            </a:pPr>
            <a:r>
              <a:rPr lang="en-US" sz="2400"/>
              <a:t> Manage Status of Appointment</a:t>
            </a:r>
            <a:endParaRPr sz="2400"/>
          </a:p>
          <a:p>
            <a:pPr marL="228600" lvl="0" indent="-203200" algn="l" rtl="0">
              <a:lnSpc>
                <a:spcPct val="115000"/>
              </a:lnSpc>
              <a:spcBef>
                <a:spcPts val="0"/>
              </a:spcBef>
              <a:spcAft>
                <a:spcPts val="0"/>
              </a:spcAft>
              <a:buClr>
                <a:schemeClr val="lt1"/>
              </a:buClr>
              <a:buSzPts val="2400"/>
              <a:buChar char="●"/>
            </a:pPr>
            <a:r>
              <a:rPr lang="en-US" sz="2400"/>
              <a:t> Add History of Patients</a:t>
            </a:r>
            <a:endParaRPr sz="2400"/>
          </a:p>
          <a:p>
            <a:pPr marL="228600" lvl="0" indent="-50800" algn="l" rtl="0">
              <a:lnSpc>
                <a:spcPct val="90000"/>
              </a:lnSpc>
              <a:spcBef>
                <a:spcPts val="1000"/>
              </a:spcBef>
              <a:spcAft>
                <a:spcPts val="1600"/>
              </a:spcAft>
              <a:buClr>
                <a:schemeClr val="dk1"/>
              </a:buClr>
              <a:buSzPts val="2800"/>
              <a:buNone/>
            </a:pPr>
            <a:endParaRPr sz="2400"/>
          </a:p>
        </p:txBody>
      </p:sp>
      <p:sp>
        <p:nvSpPr>
          <p:cNvPr id="301" name="Google Shape;301;p28"/>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304" name="Google Shape;304;p28"/>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302" name="Google Shape;302;p28"/>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16</a:t>
            </a:fld>
            <a:endParaRPr>
              <a:solidFill>
                <a:schemeClr val="lt1"/>
              </a:solidFill>
              <a:latin typeface="Lato"/>
              <a:ea typeface="Lato"/>
              <a:cs typeface="Lato"/>
              <a:sym typeface="Lato"/>
            </a:endParaRPr>
          </a:p>
        </p:txBody>
      </p:sp>
      <p:pic>
        <p:nvPicPr>
          <p:cNvPr id="303" name="Google Shape;303;p28" descr="fav.png"/>
          <p:cNvPicPr preferRelativeResize="0"/>
          <p:nvPr/>
        </p:nvPicPr>
        <p:blipFill rotWithShape="1">
          <a:blip r:embed="rId3">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Admin Dashboard </a:t>
            </a:r>
            <a:endParaRPr/>
          </a:p>
        </p:txBody>
      </p:sp>
      <p:pic>
        <p:nvPicPr>
          <p:cNvPr id="312" name="Google Shape;312;p29"/>
          <p:cNvPicPr preferRelativeResize="0">
            <a:picLocks noGrp="1"/>
          </p:cNvPicPr>
          <p:nvPr>
            <p:ph idx="1"/>
          </p:nvPr>
        </p:nvPicPr>
        <p:blipFill rotWithShape="1">
          <a:blip r:embed="rId3">
            <a:alphaModFix/>
          </a:blip>
          <a:stretch/>
        </p:blipFill>
        <p:spPr>
          <a:xfrm>
            <a:off x="2616730" y="1846263"/>
            <a:ext cx="7018865" cy="4022725"/>
          </a:xfrm>
          <a:prstGeom prst="rect">
            <a:avLst/>
          </a:prstGeom>
          <a:noFill/>
          <a:ln>
            <a:noFill/>
          </a:ln>
        </p:spPr>
      </p:pic>
      <p:sp>
        <p:nvSpPr>
          <p:cNvPr id="313" name="Google Shape;313;p29"/>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310" name="Google Shape;310;p29"/>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17</a:t>
            </a:fld>
            <a:endParaRPr>
              <a:solidFill>
                <a:schemeClr val="lt1"/>
              </a:solidFill>
              <a:latin typeface="Lato"/>
              <a:ea typeface="Lato"/>
              <a:cs typeface="Lato"/>
              <a:sym typeface="Lato"/>
            </a:endParaRPr>
          </a:p>
        </p:txBody>
      </p:sp>
      <p:pic>
        <p:nvPicPr>
          <p:cNvPr id="311" name="Google Shape;311;p29" descr="fav.png"/>
          <p:cNvPicPr preferRelativeResize="0"/>
          <p:nvPr/>
        </p:nvPicPr>
        <p:blipFill rotWithShape="1">
          <a:blip r:embed="rId4">
            <a:alphaModFix/>
          </a:blip>
          <a:srcRect/>
          <a:stretch/>
        </p:blipFill>
        <p:spPr>
          <a:xfrm>
            <a:off x="10408725" y="154153"/>
            <a:ext cx="1401691" cy="1401691"/>
          </a:xfrm>
          <a:prstGeom prst="rect">
            <a:avLst/>
          </a:prstGeom>
          <a:noFill/>
          <a:ln>
            <a:noFill/>
          </a:ln>
        </p:spPr>
      </p:pic>
      <p:sp>
        <p:nvSpPr>
          <p:cNvPr id="314" name="Google Shape;314;p29"/>
          <p:cNvSpPr txBox="1"/>
          <p:nvPr/>
        </p:nvSpPr>
        <p:spPr>
          <a:xfrm>
            <a:off x="1013534" y="6459785"/>
            <a:ext cx="27432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900" b="0" i="0" u="none" strike="noStrike" cap="none" dirty="0">
                <a:solidFill>
                  <a:schemeClr val="lt1"/>
                </a:solidFill>
                <a:latin typeface="Arial"/>
                <a:ea typeface="Arial"/>
                <a:cs typeface="Arial"/>
                <a:sym typeface="Arial"/>
              </a:rPr>
              <a:t>7/8/2023</a:t>
            </a:r>
            <a:endParaRPr sz="900" b="0" i="0" u="none" strike="noStrike" cap="none" dirty="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2"/>
                                        </p:tgtEl>
                                        <p:attrNameLst>
                                          <p:attrName>style.visibility</p:attrName>
                                        </p:attrNameLst>
                                      </p:cBhvr>
                                      <p:to>
                                        <p:strVal val="visible"/>
                                      </p:to>
                                    </p:set>
                                    <p:animEffect transition="in" filter="fade">
                                      <p:cBhvr>
                                        <p:cTn id="7" dur="1000"/>
                                        <p:tgtEl>
                                          <p:spTgt spid="312"/>
                                        </p:tgtEl>
                                      </p:cBhvr>
                                    </p:animEffect>
                                    <p:anim calcmode="lin" valueType="num">
                                      <p:cBhvr>
                                        <p:cTn id="8" dur="1000" fill="hold"/>
                                        <p:tgtEl>
                                          <p:spTgt spid="312"/>
                                        </p:tgtEl>
                                        <p:attrNameLst>
                                          <p:attrName>ppt_x</p:attrName>
                                        </p:attrNameLst>
                                      </p:cBhvr>
                                      <p:tavLst>
                                        <p:tav tm="0">
                                          <p:val>
                                            <p:strVal val="#ppt_x"/>
                                          </p:val>
                                        </p:tav>
                                        <p:tav tm="100000">
                                          <p:val>
                                            <p:strVal val="#ppt_x"/>
                                          </p:val>
                                        </p:tav>
                                      </p:tavLst>
                                    </p:anim>
                                    <p:anim calcmode="lin" valueType="num">
                                      <p:cBhvr>
                                        <p:cTn id="9" dur="1000" fill="hold"/>
                                        <p:tgtEl>
                                          <p:spTgt spid="3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Admin Dashboard Cont. </a:t>
            </a:r>
            <a:endParaRPr/>
          </a:p>
        </p:txBody>
      </p:sp>
      <p:pic>
        <p:nvPicPr>
          <p:cNvPr id="323" name="Google Shape;323;p30"/>
          <p:cNvPicPr preferRelativeResize="0">
            <a:picLocks noGrp="1"/>
          </p:cNvPicPr>
          <p:nvPr>
            <p:ph idx="1"/>
          </p:nvPr>
        </p:nvPicPr>
        <p:blipFill rotWithShape="1">
          <a:blip r:embed="rId3">
            <a:alphaModFix/>
          </a:blip>
          <a:stretch/>
        </p:blipFill>
        <p:spPr>
          <a:xfrm>
            <a:off x="1689413" y="1846263"/>
            <a:ext cx="8873500" cy="4022725"/>
          </a:xfrm>
          <a:prstGeom prst="rect">
            <a:avLst/>
          </a:prstGeom>
          <a:noFill/>
          <a:ln>
            <a:noFill/>
          </a:ln>
        </p:spPr>
      </p:pic>
      <p:sp>
        <p:nvSpPr>
          <p:cNvPr id="320" name="Google Shape;320;p3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solidFill>
                  <a:schemeClr val="lt1"/>
                </a:solidFill>
              </a:rPr>
              <a:t>7/8/2023</a:t>
            </a:r>
            <a:endParaRPr dirty="0">
              <a:solidFill>
                <a:schemeClr val="lt1"/>
              </a:solidFill>
            </a:endParaRPr>
          </a:p>
        </p:txBody>
      </p:sp>
      <p:sp>
        <p:nvSpPr>
          <p:cNvPr id="324" name="Google Shape;324;p30"/>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321" name="Google Shape;321;p30"/>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18</a:t>
            </a:fld>
            <a:endParaRPr>
              <a:solidFill>
                <a:schemeClr val="lt1"/>
              </a:solidFill>
              <a:latin typeface="Lato"/>
              <a:ea typeface="Lato"/>
              <a:cs typeface="Lato"/>
              <a:sym typeface="Lato"/>
            </a:endParaRPr>
          </a:p>
        </p:txBody>
      </p:sp>
      <p:pic>
        <p:nvPicPr>
          <p:cNvPr id="322" name="Google Shape;322;p30" descr="fav.png"/>
          <p:cNvPicPr preferRelativeResize="0"/>
          <p:nvPr/>
        </p:nvPicPr>
        <p:blipFill rotWithShape="1">
          <a:blip r:embed="rId4">
            <a:alphaModFix/>
          </a:blip>
          <a:srcRect/>
          <a:stretch/>
        </p:blipFill>
        <p:spPr>
          <a:xfrm>
            <a:off x="10408725" y="154153"/>
            <a:ext cx="1401691" cy="14016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anim calcmode="lin" valueType="num">
                                      <p:cBhvr>
                                        <p:cTn id="8" dur="1000" fill="hold"/>
                                        <p:tgtEl>
                                          <p:spTgt spid="323"/>
                                        </p:tgtEl>
                                        <p:attrNameLst>
                                          <p:attrName>ppt_x</p:attrName>
                                        </p:attrNameLst>
                                      </p:cBhvr>
                                      <p:tavLst>
                                        <p:tav tm="0">
                                          <p:val>
                                            <p:strVal val="#ppt_x"/>
                                          </p:val>
                                        </p:tav>
                                        <p:tav tm="100000">
                                          <p:val>
                                            <p:strVal val="#ppt_x"/>
                                          </p:val>
                                        </p:tav>
                                      </p:tavLst>
                                    </p:anim>
                                    <p:anim calcmode="lin" valueType="num">
                                      <p:cBhvr>
                                        <p:cTn id="9" dur="1000" fill="hold"/>
                                        <p:tgtEl>
                                          <p:spTgt spid="3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Admin Dashboard Cont. </a:t>
            </a:r>
            <a:endParaRPr/>
          </a:p>
        </p:txBody>
      </p:sp>
      <p:pic>
        <p:nvPicPr>
          <p:cNvPr id="333" name="Google Shape;333;p31"/>
          <p:cNvPicPr preferRelativeResize="0">
            <a:picLocks noGrp="1"/>
          </p:cNvPicPr>
          <p:nvPr>
            <p:ph idx="1"/>
          </p:nvPr>
        </p:nvPicPr>
        <p:blipFill rotWithShape="1">
          <a:blip r:embed="rId3">
            <a:alphaModFix/>
          </a:blip>
          <a:stretch/>
        </p:blipFill>
        <p:spPr>
          <a:xfrm>
            <a:off x="1096963" y="2272227"/>
            <a:ext cx="10058400" cy="3170797"/>
          </a:xfrm>
          <a:prstGeom prst="rect">
            <a:avLst/>
          </a:prstGeom>
          <a:noFill/>
          <a:ln>
            <a:noFill/>
          </a:ln>
        </p:spPr>
      </p:pic>
      <p:sp>
        <p:nvSpPr>
          <p:cNvPr id="330" name="Google Shape;330;p3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335" name="Google Shape;335;p31"/>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331" name="Google Shape;331;p31"/>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19</a:t>
            </a:fld>
            <a:endParaRPr>
              <a:solidFill>
                <a:schemeClr val="lt1"/>
              </a:solidFill>
              <a:latin typeface="Lato"/>
              <a:ea typeface="Lato"/>
              <a:cs typeface="Lato"/>
              <a:sym typeface="Lato"/>
            </a:endParaRPr>
          </a:p>
        </p:txBody>
      </p:sp>
      <p:pic>
        <p:nvPicPr>
          <p:cNvPr id="332" name="Google Shape;332;p31" descr="fav.png"/>
          <p:cNvPicPr preferRelativeResize="0"/>
          <p:nvPr/>
        </p:nvPicPr>
        <p:blipFill rotWithShape="1">
          <a:blip r:embed="rId4">
            <a:alphaModFix/>
          </a:blip>
          <a:srcRect/>
          <a:stretch/>
        </p:blipFill>
        <p:spPr>
          <a:xfrm>
            <a:off x="10408725" y="154153"/>
            <a:ext cx="1401691" cy="1401691"/>
          </a:xfrm>
          <a:prstGeom prst="rect">
            <a:avLst/>
          </a:prstGeom>
          <a:noFill/>
          <a:ln>
            <a:noFill/>
          </a:ln>
        </p:spPr>
      </p:pic>
      <p:sp>
        <p:nvSpPr>
          <p:cNvPr id="334" name="Google Shape;334;p31"/>
          <p:cNvSpPr txBox="1"/>
          <p:nvPr/>
        </p:nvSpPr>
        <p:spPr>
          <a:xfrm>
            <a:off x="3896336" y="6356350"/>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anim calcmode="lin" valueType="num">
                                      <p:cBhvr>
                                        <p:cTn id="8" dur="1000" fill="hold"/>
                                        <p:tgtEl>
                                          <p:spTgt spid="333"/>
                                        </p:tgtEl>
                                        <p:attrNameLst>
                                          <p:attrName>ppt_x</p:attrName>
                                        </p:attrNameLst>
                                      </p:cBhvr>
                                      <p:tavLst>
                                        <p:tav tm="0">
                                          <p:val>
                                            <p:strVal val="#ppt_x"/>
                                          </p:val>
                                        </p:tav>
                                        <p:tav tm="100000">
                                          <p:val>
                                            <p:strVal val="#ppt_x"/>
                                          </p:val>
                                        </p:tav>
                                      </p:tavLst>
                                    </p:anim>
                                    <p:anim calcmode="lin" valueType="num">
                                      <p:cBhvr>
                                        <p:cTn id="9" dur="1000" fill="hold"/>
                                        <p:tgtEl>
                                          <p:spTgt spid="3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F2917EBC-BC05-45CC-AE73-BBA8A332E673}"/>
              </a:ext>
            </a:extLst>
          </p:cNvPr>
          <p:cNvGrpSpPr/>
          <p:nvPr/>
        </p:nvGrpSpPr>
        <p:grpSpPr>
          <a:xfrm>
            <a:off x="223291" y="1555669"/>
            <a:ext cx="11745418" cy="4269178"/>
            <a:chOff x="310613" y="1408673"/>
            <a:chExt cx="11116700" cy="4040655"/>
          </a:xfrm>
        </p:grpSpPr>
        <p:sp>
          <p:nvSpPr>
            <p:cNvPr id="4" name="Rectangle 3">
              <a:extLst>
                <a:ext uri="{FF2B5EF4-FFF2-40B4-BE49-F238E27FC236}">
                  <a16:creationId xmlns:a16="http://schemas.microsoft.com/office/drawing/2014/main" id="{0BF21DF6-8E23-4FFC-AC46-F41AC539CEF2}"/>
                </a:ext>
              </a:extLst>
            </p:cNvPr>
            <p:cNvSpPr/>
            <p:nvPr/>
          </p:nvSpPr>
          <p:spPr>
            <a:xfrm>
              <a:off x="310613" y="1408673"/>
              <a:ext cx="914400" cy="91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Rectangle 4">
              <a:extLst>
                <a:ext uri="{FF2B5EF4-FFF2-40B4-BE49-F238E27FC236}">
                  <a16:creationId xmlns:a16="http://schemas.microsoft.com/office/drawing/2014/main" id="{CD7FFC0D-2C9D-405A-AFDD-1BE71B1C5D03}"/>
                </a:ext>
              </a:extLst>
            </p:cNvPr>
            <p:cNvSpPr/>
            <p:nvPr/>
          </p:nvSpPr>
          <p:spPr>
            <a:xfrm>
              <a:off x="1358929" y="2450758"/>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57211226-EADE-440D-9315-4944413D42A5}"/>
                </a:ext>
              </a:extLst>
            </p:cNvPr>
            <p:cNvSpPr/>
            <p:nvPr/>
          </p:nvSpPr>
          <p:spPr>
            <a:xfrm>
              <a:off x="2407245" y="3492843"/>
              <a:ext cx="914400" cy="91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40730382-E04B-406C-9E63-CBEF6C46548F}"/>
                </a:ext>
              </a:extLst>
            </p:cNvPr>
            <p:cNvSpPr/>
            <p:nvPr/>
          </p:nvSpPr>
          <p:spPr>
            <a:xfrm>
              <a:off x="3455560" y="4534928"/>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9AB840E2-2E5E-4168-A050-08587FA20E82}"/>
                </a:ext>
              </a:extLst>
            </p:cNvPr>
            <p:cNvSpPr/>
            <p:nvPr/>
          </p:nvSpPr>
          <p:spPr>
            <a:xfrm>
              <a:off x="4947548" y="1408673"/>
              <a:ext cx="914400" cy="91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C2C4CF5C-CA94-421D-8DB2-F3F273BDB758}"/>
                </a:ext>
              </a:extLst>
            </p:cNvPr>
            <p:cNvSpPr/>
            <p:nvPr/>
          </p:nvSpPr>
          <p:spPr>
            <a:xfrm>
              <a:off x="5995864" y="2450758"/>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5B0C2056-906A-428F-9DF7-7B0927A4F333}"/>
                </a:ext>
              </a:extLst>
            </p:cNvPr>
            <p:cNvSpPr/>
            <p:nvPr/>
          </p:nvSpPr>
          <p:spPr>
            <a:xfrm>
              <a:off x="7044180" y="3492843"/>
              <a:ext cx="914400" cy="914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26C7C886-93DB-4D6D-87EE-344A4CC2C9CE}"/>
                </a:ext>
              </a:extLst>
            </p:cNvPr>
            <p:cNvSpPr/>
            <p:nvPr/>
          </p:nvSpPr>
          <p:spPr>
            <a:xfrm>
              <a:off x="8092495" y="4534928"/>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id="{E085DBFB-3575-485C-AD58-14B7E3AE7448}"/>
                </a:ext>
              </a:extLst>
            </p:cNvPr>
            <p:cNvSpPr/>
            <p:nvPr/>
          </p:nvSpPr>
          <p:spPr>
            <a:xfrm>
              <a:off x="1552222" y="1729952"/>
              <a:ext cx="2095833" cy="262172"/>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GB" b="1" dirty="0">
                  <a:latin typeface="Times New Roman" panose="02020603050405020304" pitchFamily="18" charset="0"/>
                  <a:cs typeface="Times New Roman" panose="02020603050405020304" pitchFamily="18" charset="0"/>
                </a:rPr>
                <a:t>INTRODUCTION</a:t>
              </a:r>
              <a:endParaRPr lang="en-US" b="1" dirty="0">
                <a:latin typeface="Times New Roman" panose="02020603050405020304" pitchFamily="18" charset="0"/>
                <a:cs typeface="Times New Roman" panose="02020603050405020304" pitchFamily="18" charset="0"/>
              </a:endParaRPr>
            </a:p>
          </p:txBody>
        </p:sp>
        <p:sp>
          <p:nvSpPr>
            <p:cNvPr id="43" name="Rectangle 42">
              <a:extLst>
                <a:ext uri="{FF2B5EF4-FFF2-40B4-BE49-F238E27FC236}">
                  <a16:creationId xmlns:a16="http://schemas.microsoft.com/office/drawing/2014/main" id="{8EAC03A2-ECA0-4D32-A136-BA114AF850C7}"/>
                </a:ext>
              </a:extLst>
            </p:cNvPr>
            <p:cNvSpPr/>
            <p:nvPr/>
          </p:nvSpPr>
          <p:spPr>
            <a:xfrm>
              <a:off x="504305" y="1584041"/>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01</a:t>
              </a:r>
            </a:p>
          </p:txBody>
        </p:sp>
        <p:sp>
          <p:nvSpPr>
            <p:cNvPr id="40" name="Rectangle 39">
              <a:extLst>
                <a:ext uri="{FF2B5EF4-FFF2-40B4-BE49-F238E27FC236}">
                  <a16:creationId xmlns:a16="http://schemas.microsoft.com/office/drawing/2014/main" id="{90692BBC-B273-48B0-967A-947FFCBCE2AE}"/>
                </a:ext>
              </a:extLst>
            </p:cNvPr>
            <p:cNvSpPr/>
            <p:nvPr/>
          </p:nvSpPr>
          <p:spPr>
            <a:xfrm>
              <a:off x="2600139" y="2777470"/>
              <a:ext cx="2095833" cy="262172"/>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GB" b="1" dirty="0">
                  <a:latin typeface="Times New Roman" panose="02020603050405020304" pitchFamily="18" charset="0"/>
                  <a:cs typeface="Times New Roman" panose="02020603050405020304" pitchFamily="18" charset="0"/>
                </a:rPr>
                <a:t>OBJECTIVE</a:t>
              </a:r>
              <a:endParaRPr lang="en-US" b="1" dirty="0">
                <a:latin typeface="Times New Roman" panose="02020603050405020304" pitchFamily="18" charset="0"/>
                <a:cs typeface="Times New Roman" panose="02020603050405020304" pitchFamily="18" charset="0"/>
              </a:endParaRPr>
            </a:p>
          </p:txBody>
        </p:sp>
        <p:sp>
          <p:nvSpPr>
            <p:cNvPr id="41" name="Rectangle 40">
              <a:extLst>
                <a:ext uri="{FF2B5EF4-FFF2-40B4-BE49-F238E27FC236}">
                  <a16:creationId xmlns:a16="http://schemas.microsoft.com/office/drawing/2014/main" id="{EB1AC3F6-154F-411D-AB0D-38BB07C62933}"/>
                </a:ext>
              </a:extLst>
            </p:cNvPr>
            <p:cNvSpPr/>
            <p:nvPr/>
          </p:nvSpPr>
          <p:spPr>
            <a:xfrm>
              <a:off x="1552222" y="2631559"/>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02</a:t>
              </a:r>
            </a:p>
          </p:txBody>
        </p:sp>
        <p:sp>
          <p:nvSpPr>
            <p:cNvPr id="38" name="Rectangle 37">
              <a:extLst>
                <a:ext uri="{FF2B5EF4-FFF2-40B4-BE49-F238E27FC236}">
                  <a16:creationId xmlns:a16="http://schemas.microsoft.com/office/drawing/2014/main" id="{3E6EFDE3-B38B-490A-A64D-1F1F828549F6}"/>
                </a:ext>
              </a:extLst>
            </p:cNvPr>
            <p:cNvSpPr/>
            <p:nvPr/>
          </p:nvSpPr>
          <p:spPr>
            <a:xfrm>
              <a:off x="3648454" y="3692705"/>
              <a:ext cx="2095833" cy="524343"/>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Times New Roman" panose="02020603050405020304" pitchFamily="18" charset="0"/>
                  <a:cs typeface="Times New Roman" panose="02020603050405020304" pitchFamily="18" charset="0"/>
                </a:rPr>
                <a:t>IMPLEMENTATION CHALLENGES</a:t>
              </a:r>
            </a:p>
          </p:txBody>
        </p:sp>
        <p:sp>
          <p:nvSpPr>
            <p:cNvPr id="39" name="Rectangle 38">
              <a:extLst>
                <a:ext uri="{FF2B5EF4-FFF2-40B4-BE49-F238E27FC236}">
                  <a16:creationId xmlns:a16="http://schemas.microsoft.com/office/drawing/2014/main" id="{2EAD5539-0AB7-4765-BD0E-010092857377}"/>
                </a:ext>
              </a:extLst>
            </p:cNvPr>
            <p:cNvSpPr/>
            <p:nvPr/>
          </p:nvSpPr>
          <p:spPr>
            <a:xfrm>
              <a:off x="2600537" y="3677879"/>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03</a:t>
              </a:r>
            </a:p>
          </p:txBody>
        </p:sp>
        <p:sp>
          <p:nvSpPr>
            <p:cNvPr id="36" name="Rectangle 35">
              <a:extLst>
                <a:ext uri="{FF2B5EF4-FFF2-40B4-BE49-F238E27FC236}">
                  <a16:creationId xmlns:a16="http://schemas.microsoft.com/office/drawing/2014/main" id="{6F4DE7E6-773C-4B0E-BC21-C5B125023278}"/>
                </a:ext>
              </a:extLst>
            </p:cNvPr>
            <p:cNvSpPr/>
            <p:nvPr/>
          </p:nvSpPr>
          <p:spPr>
            <a:xfrm>
              <a:off x="4696370" y="4871900"/>
              <a:ext cx="2095833" cy="262172"/>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GB" b="1" dirty="0">
                  <a:latin typeface="Times New Roman" panose="02020603050405020304" pitchFamily="18" charset="0"/>
                  <a:cs typeface="Times New Roman" panose="02020603050405020304" pitchFamily="18" charset="0"/>
                </a:rPr>
                <a:t>TARGET AUDIENCE</a:t>
              </a:r>
              <a:endParaRPr lang="en-US" sz="1400" b="1" dirty="0">
                <a:latin typeface="Times New Roman" panose="02020603050405020304" pitchFamily="18" charset="0"/>
                <a:cs typeface="Times New Roman" panose="02020603050405020304" pitchFamily="18" charset="0"/>
              </a:endParaRPr>
            </a:p>
          </p:txBody>
        </p:sp>
        <p:sp>
          <p:nvSpPr>
            <p:cNvPr id="37" name="Rectangle 36">
              <a:extLst>
                <a:ext uri="{FF2B5EF4-FFF2-40B4-BE49-F238E27FC236}">
                  <a16:creationId xmlns:a16="http://schemas.microsoft.com/office/drawing/2014/main" id="{B859E75C-9A14-489F-B402-1C0A42F55230}"/>
                </a:ext>
              </a:extLst>
            </p:cNvPr>
            <p:cNvSpPr/>
            <p:nvPr/>
          </p:nvSpPr>
          <p:spPr>
            <a:xfrm>
              <a:off x="3646628" y="4725986"/>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04</a:t>
              </a:r>
            </a:p>
          </p:txBody>
        </p:sp>
        <p:sp>
          <p:nvSpPr>
            <p:cNvPr id="34" name="Rectangle 33">
              <a:extLst>
                <a:ext uri="{FF2B5EF4-FFF2-40B4-BE49-F238E27FC236}">
                  <a16:creationId xmlns:a16="http://schemas.microsoft.com/office/drawing/2014/main" id="{43059190-1009-442C-800B-7098F39ECB15}"/>
                </a:ext>
              </a:extLst>
            </p:cNvPr>
            <p:cNvSpPr/>
            <p:nvPr/>
          </p:nvSpPr>
          <p:spPr>
            <a:xfrm>
              <a:off x="7237074" y="2646384"/>
              <a:ext cx="2095833" cy="524343"/>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GB" b="1" dirty="0">
                  <a:latin typeface="Times New Roman" panose="02020603050405020304" pitchFamily="18" charset="0"/>
                  <a:cs typeface="Times New Roman" panose="02020603050405020304" pitchFamily="18" charset="0"/>
                </a:rPr>
                <a:t>CORE FUNCTIONALITIES</a:t>
              </a:r>
              <a:endParaRPr lang="en-US" b="1" dirty="0">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6285F73E-046B-4709-A8D1-51B3EC94D7E9}"/>
                </a:ext>
              </a:extLst>
            </p:cNvPr>
            <p:cNvSpPr/>
            <p:nvPr/>
          </p:nvSpPr>
          <p:spPr>
            <a:xfrm>
              <a:off x="6189157" y="2631559"/>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06</a:t>
              </a:r>
            </a:p>
          </p:txBody>
        </p:sp>
        <p:sp>
          <p:nvSpPr>
            <p:cNvPr id="32" name="Rectangle 31">
              <a:extLst>
                <a:ext uri="{FF2B5EF4-FFF2-40B4-BE49-F238E27FC236}">
                  <a16:creationId xmlns:a16="http://schemas.microsoft.com/office/drawing/2014/main" id="{D97055E3-0FBE-40F1-9F8D-5FB865EFE4C0}"/>
                </a:ext>
              </a:extLst>
            </p:cNvPr>
            <p:cNvSpPr/>
            <p:nvPr/>
          </p:nvSpPr>
          <p:spPr>
            <a:xfrm>
              <a:off x="8285389" y="3823789"/>
              <a:ext cx="2837773" cy="262172"/>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GB" b="1" dirty="0">
                  <a:latin typeface="Times New Roman" panose="02020603050405020304" pitchFamily="18" charset="0"/>
                  <a:cs typeface="Times New Roman" panose="02020603050405020304" pitchFamily="18" charset="0"/>
                </a:rPr>
                <a:t>FRONT END/BACK END</a:t>
              </a:r>
              <a:endParaRPr lang="en-US" b="1" dirty="0">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F922D658-D82E-416F-BCD7-8F9843C007B5}"/>
                </a:ext>
              </a:extLst>
            </p:cNvPr>
            <p:cNvSpPr/>
            <p:nvPr/>
          </p:nvSpPr>
          <p:spPr>
            <a:xfrm>
              <a:off x="7237472" y="3677879"/>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07</a:t>
              </a:r>
            </a:p>
          </p:txBody>
        </p:sp>
        <p:sp>
          <p:nvSpPr>
            <p:cNvPr id="30" name="Rectangle 29">
              <a:extLst>
                <a:ext uri="{FF2B5EF4-FFF2-40B4-BE49-F238E27FC236}">
                  <a16:creationId xmlns:a16="http://schemas.microsoft.com/office/drawing/2014/main" id="{CF612BD6-ED0F-48AD-BF6C-C589B4B33DFF}"/>
                </a:ext>
              </a:extLst>
            </p:cNvPr>
            <p:cNvSpPr/>
            <p:nvPr/>
          </p:nvSpPr>
          <p:spPr>
            <a:xfrm>
              <a:off x="9331480" y="4865873"/>
              <a:ext cx="2095833" cy="262172"/>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GB" b="1" dirty="0">
                  <a:latin typeface="Times New Roman" panose="02020603050405020304" pitchFamily="18" charset="0"/>
                  <a:cs typeface="Times New Roman" panose="02020603050405020304" pitchFamily="18" charset="0"/>
                </a:rPr>
                <a:t>WORK LOAD</a:t>
              </a:r>
              <a:endParaRPr lang="en-US" b="1" dirty="0">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52E35F01-1828-40A7-9D4F-CCA079421584}"/>
                </a:ext>
              </a:extLst>
            </p:cNvPr>
            <p:cNvSpPr/>
            <p:nvPr/>
          </p:nvSpPr>
          <p:spPr>
            <a:xfrm>
              <a:off x="8283563" y="4719964"/>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08</a:t>
              </a:r>
            </a:p>
          </p:txBody>
        </p:sp>
        <p:sp>
          <p:nvSpPr>
            <p:cNvPr id="28" name="Rectangle 27">
              <a:extLst>
                <a:ext uri="{FF2B5EF4-FFF2-40B4-BE49-F238E27FC236}">
                  <a16:creationId xmlns:a16="http://schemas.microsoft.com/office/drawing/2014/main" id="{957EAA59-8F0B-4D63-B98E-C7369534E8A4}"/>
                </a:ext>
              </a:extLst>
            </p:cNvPr>
            <p:cNvSpPr/>
            <p:nvPr/>
          </p:nvSpPr>
          <p:spPr>
            <a:xfrm>
              <a:off x="6188758" y="1729952"/>
              <a:ext cx="2494111" cy="262172"/>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b="1" dirty="0">
                  <a:latin typeface="Times New Roman" panose="02020603050405020304" pitchFamily="18" charset="0"/>
                  <a:cs typeface="Times New Roman" panose="02020603050405020304" pitchFamily="18" charset="0"/>
                </a:rPr>
                <a:t>EFFECT ON SOCIETY</a:t>
              </a:r>
            </a:p>
          </p:txBody>
        </p:sp>
        <p:sp>
          <p:nvSpPr>
            <p:cNvPr id="29" name="Rectangle 28">
              <a:extLst>
                <a:ext uri="{FF2B5EF4-FFF2-40B4-BE49-F238E27FC236}">
                  <a16:creationId xmlns:a16="http://schemas.microsoft.com/office/drawing/2014/main" id="{6BB1748D-183E-4777-A09A-162B3F3D3FDB}"/>
                </a:ext>
              </a:extLst>
            </p:cNvPr>
            <p:cNvSpPr/>
            <p:nvPr/>
          </p:nvSpPr>
          <p:spPr>
            <a:xfrm>
              <a:off x="5140841" y="1584041"/>
              <a:ext cx="579353" cy="553998"/>
            </a:xfrm>
            <a:prstGeom prst="rect">
              <a:avLst/>
            </a:prstGeom>
          </p:spPr>
          <p:txBody>
            <a:bodyPr wrap="square" lIns="0" tIns="0" r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dirty="0">
                  <a:solidFill>
                    <a:schemeClr val="bg1"/>
                  </a:solidFill>
                  <a:latin typeface="Georgia Pro Cond" panose="02040506050405020303" pitchFamily="18" charset="0"/>
                </a:rPr>
                <a:t>05</a:t>
              </a:r>
            </a:p>
          </p:txBody>
        </p:sp>
      </p:grpSp>
      <p:sp>
        <p:nvSpPr>
          <p:cNvPr id="3" name="TextBox 2">
            <a:extLst>
              <a:ext uri="{FF2B5EF4-FFF2-40B4-BE49-F238E27FC236}">
                <a16:creationId xmlns:a16="http://schemas.microsoft.com/office/drawing/2014/main" id="{9013F2EE-7A3B-F8F9-F1C8-3B81D5448BFE}"/>
              </a:ext>
            </a:extLst>
          </p:cNvPr>
          <p:cNvSpPr txBox="1"/>
          <p:nvPr/>
        </p:nvSpPr>
        <p:spPr>
          <a:xfrm>
            <a:off x="427936" y="453763"/>
            <a:ext cx="11764063" cy="600164"/>
          </a:xfrm>
          <a:prstGeom prst="rect">
            <a:avLst/>
          </a:prstGeom>
          <a:noFill/>
        </p:spPr>
        <p:txBody>
          <a:bodyPr wrap="square">
            <a:spAutoFit/>
          </a:bodyPr>
          <a:lstStyle/>
          <a:p>
            <a:r>
              <a:rPr lang="en-IN" sz="3300" b="1" dirty="0">
                <a:solidFill>
                  <a:schemeClr val="tx1"/>
                </a:solidFill>
                <a:latin typeface="Times New Roman" panose="02020603050405020304" pitchFamily="18" charset="0"/>
                <a:cs typeface="Times New Roman" panose="02020603050405020304" pitchFamily="18" charset="0"/>
              </a:rPr>
              <a:t>OUTLINE</a:t>
            </a:r>
          </a:p>
        </p:txBody>
      </p:sp>
      <p:sp>
        <p:nvSpPr>
          <p:cNvPr id="8" name="Google Shape;147;p14">
            <a:extLst>
              <a:ext uri="{FF2B5EF4-FFF2-40B4-BE49-F238E27FC236}">
                <a16:creationId xmlns:a16="http://schemas.microsoft.com/office/drawing/2014/main" id="{1B3DD4C6-113B-8B7B-8819-456D5EE9C649}"/>
              </a:ext>
            </a:extLst>
          </p:cNvPr>
          <p:cNvSpPr txBox="1">
            <a:spLocks noGrp="1"/>
          </p:cNvSpPr>
          <p:nvPr>
            <p:ph type="dt" sz="half"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7/8/2023</a:t>
            </a:r>
            <a:endParaRPr sz="1400" b="0" i="0" u="none" strike="noStrike" cap="none" dirty="0">
              <a:solidFill>
                <a:schemeClr val="bg1"/>
              </a:solidFill>
              <a:latin typeface="Arial"/>
              <a:ea typeface="Arial"/>
              <a:cs typeface="Arial"/>
              <a:sym typeface="Arial"/>
            </a:endParaRPr>
          </a:p>
        </p:txBody>
      </p:sp>
      <p:sp>
        <p:nvSpPr>
          <p:cNvPr id="16" name="Google Shape;208;p19">
            <a:extLst>
              <a:ext uri="{FF2B5EF4-FFF2-40B4-BE49-F238E27FC236}">
                <a16:creationId xmlns:a16="http://schemas.microsoft.com/office/drawing/2014/main" id="{D1D88D2D-8A15-CC18-A7FB-6088F1155D0D}"/>
              </a:ext>
            </a:extLst>
          </p:cNvPr>
          <p:cNvSpPr txBox="1">
            <a:spLocks/>
          </p:cNvSpPr>
          <p:nvPr/>
        </p:nvSpPr>
        <p:spPr>
          <a:xfrm>
            <a:off x="3957449" y="6442635"/>
            <a:ext cx="4397432" cy="398215"/>
          </a:xfrm>
          <a:prstGeom prst="rect">
            <a:avLst/>
          </a:prstGeom>
          <a:noFill/>
          <a:ln>
            <a:noFill/>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ts val="1400"/>
            </a:pPr>
            <a:r>
              <a:rPr lang="en-GB" sz="1200" dirty="0">
                <a:solidFill>
                  <a:schemeClr val="lt1"/>
                </a:solidFill>
                <a:latin typeface="Times New Roman" panose="02020603050405020304" pitchFamily="18" charset="0"/>
                <a:cs typeface="Times New Roman" panose="02020603050405020304" pitchFamily="18" charset="0"/>
              </a:rPr>
              <a:t>Department of Computer Science </a:t>
            </a:r>
          </a:p>
          <a:p>
            <a:pPr algn="ctr">
              <a:buSzPts val="1400"/>
            </a:pPr>
            <a:r>
              <a:rPr lang="en-GB" sz="1200" dirty="0">
                <a:solidFill>
                  <a:schemeClr val="lt1"/>
                </a:solidFill>
                <a:latin typeface="Times New Roman" panose="02020603050405020304" pitchFamily="18" charset="0"/>
                <a:cs typeface="Times New Roman" panose="02020603050405020304" pitchFamily="18" charset="0"/>
              </a:rPr>
              <a:t>HITEC University, Taxila</a:t>
            </a:r>
          </a:p>
        </p:txBody>
      </p:sp>
      <p:sp>
        <p:nvSpPr>
          <p:cNvPr id="44" name="Google Shape;149;p14"/>
          <p:cNvSpPr txBox="1">
            <a:spLocks noGrp="1"/>
          </p:cNvSpPr>
          <p:nvPr>
            <p:ph type="sldNum" sz="quarter"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300"/>
              <a:buNone/>
            </a:pPr>
            <a:r>
              <a:rPr lang="en-US" dirty="0">
                <a:solidFill>
                  <a:schemeClr val="bg1"/>
                </a:solidFill>
                <a:latin typeface="Lato"/>
                <a:ea typeface="Lato"/>
                <a:cs typeface="Lato"/>
                <a:sym typeface="Lato"/>
              </a:rPr>
              <a:t>2</a:t>
            </a:r>
            <a:endParaRPr dirty="0">
              <a:solidFill>
                <a:schemeClr val="bg1"/>
              </a:solidFill>
              <a:latin typeface="Lato"/>
              <a:ea typeface="Lato"/>
              <a:cs typeface="Lato"/>
              <a:sym typeface="Lato"/>
            </a:endParaRPr>
          </a:p>
        </p:txBody>
      </p:sp>
      <p:pic>
        <p:nvPicPr>
          <p:cNvPr id="45" name="Google Shape;394;p37" descr="fav.png"/>
          <p:cNvPicPr preferRelativeResize="0"/>
          <p:nvPr/>
        </p:nvPicPr>
        <p:blipFill rotWithShape="1">
          <a:blip r:embed="rId2">
            <a:alphaModFix/>
          </a:blip>
          <a:srcRect/>
          <a:stretch/>
        </p:blipFill>
        <p:spPr>
          <a:xfrm>
            <a:off x="10408725" y="154153"/>
            <a:ext cx="1401691" cy="1401691"/>
          </a:xfrm>
          <a:prstGeom prst="rect">
            <a:avLst/>
          </a:prstGeom>
          <a:noFill/>
          <a:ln>
            <a:noFill/>
          </a:ln>
        </p:spPr>
      </p:pic>
    </p:spTree>
    <p:extLst>
      <p:ext uri="{BB962C8B-B14F-4D97-AF65-F5344CB8AC3E}">
        <p14:creationId xmlns:p14="http://schemas.microsoft.com/office/powerpoint/2010/main" val="53905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1000"/>
                                        <p:tgtEl>
                                          <p:spTgt spid="88"/>
                                        </p:tgtEl>
                                      </p:cBhvr>
                                    </p:animEffect>
                                    <p:anim calcmode="lin" valueType="num">
                                      <p:cBhvr>
                                        <p:cTn id="8" dur="1000" fill="hold"/>
                                        <p:tgtEl>
                                          <p:spTgt spid="88"/>
                                        </p:tgtEl>
                                        <p:attrNameLst>
                                          <p:attrName>ppt_x</p:attrName>
                                        </p:attrNameLst>
                                      </p:cBhvr>
                                      <p:tavLst>
                                        <p:tav tm="0">
                                          <p:val>
                                            <p:strVal val="#ppt_x"/>
                                          </p:val>
                                        </p:tav>
                                        <p:tav tm="100000">
                                          <p:val>
                                            <p:strVal val="#ppt_x"/>
                                          </p:val>
                                        </p:tav>
                                      </p:tavLst>
                                    </p:anim>
                                    <p:anim calcmode="lin" valueType="num">
                                      <p:cBhvr>
                                        <p:cTn id="9" dur="1000" fill="hold"/>
                                        <p:tgtEl>
                                          <p:spTgt spid="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1000"/>
                                        <p:tgtEl>
                                          <p:spTgt spid="44"/>
                                        </p:tgtEl>
                                      </p:cBhvr>
                                    </p:animEffect>
                                    <p:anim calcmode="lin" valueType="num">
                                      <p:cBhvr>
                                        <p:cTn id="28" dur="1000" fill="hold"/>
                                        <p:tgtEl>
                                          <p:spTgt spid="44"/>
                                        </p:tgtEl>
                                        <p:attrNameLst>
                                          <p:attrName>ppt_x</p:attrName>
                                        </p:attrNameLst>
                                      </p:cBhvr>
                                      <p:tavLst>
                                        <p:tav tm="0">
                                          <p:val>
                                            <p:strVal val="#ppt_x"/>
                                          </p:val>
                                        </p:tav>
                                        <p:tav tm="100000">
                                          <p:val>
                                            <p:strVal val="#ppt_x"/>
                                          </p:val>
                                        </p:tav>
                                      </p:tavLst>
                                    </p:anim>
                                    <p:anim calcmode="lin" valueType="num">
                                      <p:cBhvr>
                                        <p:cTn id="29" dur="1000" fill="hold"/>
                                        <p:tgtEl>
                                          <p:spTgt spid="4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1000"/>
                                        <p:tgtEl>
                                          <p:spTgt spid="45"/>
                                        </p:tgtEl>
                                      </p:cBhvr>
                                    </p:animEffect>
                                    <p:anim calcmode="lin" valueType="num">
                                      <p:cBhvr>
                                        <p:cTn id="33" dur="1000" fill="hold"/>
                                        <p:tgtEl>
                                          <p:spTgt spid="45"/>
                                        </p:tgtEl>
                                        <p:attrNameLst>
                                          <p:attrName>ppt_x</p:attrName>
                                        </p:attrNameLst>
                                      </p:cBhvr>
                                      <p:tavLst>
                                        <p:tav tm="0">
                                          <p:val>
                                            <p:strVal val="#ppt_x"/>
                                          </p:val>
                                        </p:tav>
                                        <p:tav tm="100000">
                                          <p:val>
                                            <p:strVal val="#ppt_x"/>
                                          </p:val>
                                        </p:tav>
                                      </p:tavLst>
                                    </p:anim>
                                    <p:anim calcmode="lin" valueType="num">
                                      <p:cBhvr>
                                        <p:cTn id="34"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6"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Admin Dashboard</a:t>
            </a:r>
            <a:endParaRPr/>
          </a:p>
        </p:txBody>
      </p:sp>
      <p:sp>
        <p:nvSpPr>
          <p:cNvPr id="341" name="Google Shape;341;p3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203200" algn="l" rtl="0">
              <a:lnSpc>
                <a:spcPct val="115000"/>
              </a:lnSpc>
              <a:spcBef>
                <a:spcPts val="0"/>
              </a:spcBef>
              <a:spcAft>
                <a:spcPts val="0"/>
              </a:spcAft>
              <a:buClr>
                <a:schemeClr val="lt1"/>
              </a:buClr>
              <a:buSzPts val="2400"/>
              <a:buChar char="●"/>
            </a:pPr>
            <a:r>
              <a:rPr lang="en-US" sz="2400"/>
              <a:t> Add/Remove Doctor</a:t>
            </a:r>
            <a:endParaRPr sz="2400"/>
          </a:p>
          <a:p>
            <a:pPr marL="228600" lvl="0" indent="-203200" algn="l" rtl="0">
              <a:lnSpc>
                <a:spcPct val="115000"/>
              </a:lnSpc>
              <a:spcBef>
                <a:spcPts val="1000"/>
              </a:spcBef>
              <a:spcAft>
                <a:spcPts val="0"/>
              </a:spcAft>
              <a:buClr>
                <a:schemeClr val="lt1"/>
              </a:buClr>
              <a:buSzPts val="2400"/>
              <a:buChar char="●"/>
            </a:pPr>
            <a:r>
              <a:rPr lang="en-US" sz="2400"/>
              <a:t> Manage Patients</a:t>
            </a:r>
            <a:endParaRPr sz="2400"/>
          </a:p>
          <a:p>
            <a:pPr marL="228600" lvl="0" indent="-203200" algn="l" rtl="0">
              <a:lnSpc>
                <a:spcPct val="115000"/>
              </a:lnSpc>
              <a:spcBef>
                <a:spcPts val="1000"/>
              </a:spcBef>
              <a:spcAft>
                <a:spcPts val="0"/>
              </a:spcAft>
              <a:buClr>
                <a:schemeClr val="lt1"/>
              </a:buClr>
              <a:buSzPts val="2400"/>
              <a:buChar char="●"/>
            </a:pPr>
            <a:r>
              <a:rPr lang="en-US" sz="2400"/>
              <a:t> Manage Appointments</a:t>
            </a:r>
            <a:endParaRPr sz="2400"/>
          </a:p>
          <a:p>
            <a:pPr marL="228600" lvl="0" indent="-50800" algn="l" rtl="0">
              <a:lnSpc>
                <a:spcPct val="115000"/>
              </a:lnSpc>
              <a:spcBef>
                <a:spcPts val="1000"/>
              </a:spcBef>
              <a:spcAft>
                <a:spcPts val="1600"/>
              </a:spcAft>
              <a:buClr>
                <a:schemeClr val="dk1"/>
              </a:buClr>
              <a:buSzPts val="2800"/>
              <a:buNone/>
            </a:pPr>
            <a:endParaRPr sz="2400"/>
          </a:p>
        </p:txBody>
      </p:sp>
      <p:sp>
        <p:nvSpPr>
          <p:cNvPr id="342" name="Google Shape;342;p32"/>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345" name="Google Shape;345;p32"/>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343" name="Google Shape;343;p32"/>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20</a:t>
            </a:fld>
            <a:endParaRPr>
              <a:solidFill>
                <a:schemeClr val="lt1"/>
              </a:solidFill>
              <a:latin typeface="Lato"/>
              <a:ea typeface="Lato"/>
              <a:cs typeface="Lato"/>
              <a:sym typeface="Lato"/>
            </a:endParaRPr>
          </a:p>
        </p:txBody>
      </p:sp>
      <p:pic>
        <p:nvPicPr>
          <p:cNvPr id="344" name="Google Shape;344;p32" descr="fav.png"/>
          <p:cNvPicPr preferRelativeResize="0"/>
          <p:nvPr/>
        </p:nvPicPr>
        <p:blipFill rotWithShape="1">
          <a:blip r:embed="rId3">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3"/>
          <p:cNvSpPr txBox="1">
            <a:spLocks noGrp="1"/>
          </p:cNvSpPr>
          <p:nvPr>
            <p:ph type="title"/>
          </p:nvPr>
        </p:nvSpPr>
        <p:spPr>
          <a:xfrm>
            <a:off x="286250" y="16100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Front End of TBFRD</a:t>
            </a:r>
            <a:endParaRPr/>
          </a:p>
        </p:txBody>
      </p:sp>
      <p:pic>
        <p:nvPicPr>
          <p:cNvPr id="353" name="Google Shape;353;p33"/>
          <p:cNvPicPr preferRelativeResize="0">
            <a:picLocks noGrp="1"/>
          </p:cNvPicPr>
          <p:nvPr>
            <p:ph idx="1"/>
          </p:nvPr>
        </p:nvPicPr>
        <p:blipFill rotWithShape="1">
          <a:blip r:embed="rId3">
            <a:alphaModFix/>
          </a:blip>
          <a:stretch/>
        </p:blipFill>
        <p:spPr>
          <a:xfrm>
            <a:off x="2143122" y="1846263"/>
            <a:ext cx="7966081" cy="4022725"/>
          </a:xfrm>
          <a:prstGeom prst="rect">
            <a:avLst/>
          </a:prstGeom>
          <a:noFill/>
          <a:ln>
            <a:noFill/>
          </a:ln>
        </p:spPr>
      </p:pic>
      <p:sp>
        <p:nvSpPr>
          <p:cNvPr id="351" name="Google Shape;351;p33"/>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355" name="Google Shape;355;p33"/>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352" name="Google Shape;352;p33"/>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21</a:t>
            </a:fld>
            <a:endParaRPr>
              <a:solidFill>
                <a:schemeClr val="lt1"/>
              </a:solidFill>
              <a:latin typeface="Lato"/>
              <a:ea typeface="Lato"/>
              <a:cs typeface="Lato"/>
              <a:sym typeface="Lato"/>
            </a:endParaRPr>
          </a:p>
        </p:txBody>
      </p:sp>
      <p:pic>
        <p:nvPicPr>
          <p:cNvPr id="354" name="Google Shape;354;p33"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1000"/>
                                        <p:tgtEl>
                                          <p:spTgt spid="353"/>
                                        </p:tgtEl>
                                      </p:cBhvr>
                                    </p:animEffect>
                                    <p:anim calcmode="lin" valueType="num">
                                      <p:cBhvr>
                                        <p:cTn id="8" dur="1000" fill="hold"/>
                                        <p:tgtEl>
                                          <p:spTgt spid="353"/>
                                        </p:tgtEl>
                                        <p:attrNameLst>
                                          <p:attrName>ppt_x</p:attrName>
                                        </p:attrNameLst>
                                      </p:cBhvr>
                                      <p:tavLst>
                                        <p:tav tm="0">
                                          <p:val>
                                            <p:strVal val="#ppt_x"/>
                                          </p:val>
                                        </p:tav>
                                        <p:tav tm="100000">
                                          <p:val>
                                            <p:strVal val="#ppt_x"/>
                                          </p:val>
                                        </p:tav>
                                      </p:tavLst>
                                    </p:anim>
                                    <p:anim calcmode="lin" valueType="num">
                                      <p:cBhvr>
                                        <p:cTn id="9" dur="1000" fill="hold"/>
                                        <p:tgtEl>
                                          <p:spTgt spid="3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Back End of TBFRD</a:t>
            </a:r>
            <a:endParaRPr/>
          </a:p>
        </p:txBody>
      </p:sp>
      <p:sp>
        <p:nvSpPr>
          <p:cNvPr id="366" name="Google Shape;366;p34"/>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solidFill>
                  <a:schemeClr val="lt1"/>
                </a:solidFill>
              </a:rPr>
              <a:t>7/8/2023</a:t>
            </a:r>
            <a:endParaRPr dirty="0">
              <a:solidFill>
                <a:schemeClr val="lt1"/>
              </a:solidFill>
            </a:endParaRPr>
          </a:p>
        </p:txBody>
      </p:sp>
      <p:sp>
        <p:nvSpPr>
          <p:cNvPr id="365" name="Google Shape;365;p34"/>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solidFill>
                  <a:schemeClr val="lt1"/>
                </a:solidFill>
              </a:rPr>
              <a:t>Department of Computer Science </a:t>
            </a:r>
            <a:endParaRPr dirty="0">
              <a:solidFill>
                <a:schemeClr val="lt1"/>
              </a:solidFill>
            </a:endParaRPr>
          </a:p>
          <a:p>
            <a:pPr marL="0" lvl="0" indent="0" algn="ctr" rtl="0">
              <a:lnSpc>
                <a:spcPct val="100000"/>
              </a:lnSpc>
              <a:spcBef>
                <a:spcPts val="0"/>
              </a:spcBef>
              <a:spcAft>
                <a:spcPts val="0"/>
              </a:spcAft>
              <a:buSzPts val="1400"/>
              <a:buNone/>
            </a:pPr>
            <a:r>
              <a:rPr lang="en-US" dirty="0">
                <a:solidFill>
                  <a:schemeClr val="lt1"/>
                </a:solidFill>
              </a:rPr>
              <a:t>HITEC University, Taxila</a:t>
            </a:r>
            <a:endParaRPr dirty="0">
              <a:solidFill>
                <a:schemeClr val="lt1"/>
              </a:solidFill>
            </a:endParaRPr>
          </a:p>
        </p:txBody>
      </p:sp>
      <p:sp>
        <p:nvSpPr>
          <p:cNvPr id="362" name="Google Shape;362;p34"/>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22</a:t>
            </a:fld>
            <a:endParaRPr dirty="0">
              <a:solidFill>
                <a:schemeClr val="lt1"/>
              </a:solidFill>
              <a:latin typeface="Lato"/>
              <a:ea typeface="Lato"/>
              <a:cs typeface="Lato"/>
              <a:sym typeface="Lato"/>
            </a:endParaRPr>
          </a:p>
        </p:txBody>
      </p:sp>
      <p:pic>
        <p:nvPicPr>
          <p:cNvPr id="363" name="Google Shape;363;p34"/>
          <p:cNvPicPr preferRelativeResize="0"/>
          <p:nvPr/>
        </p:nvPicPr>
        <p:blipFill rotWithShape="1">
          <a:blip r:embed="rId3">
            <a:alphaModFix/>
          </a:blip>
          <a:srcRect/>
          <a:stretch/>
        </p:blipFill>
        <p:spPr>
          <a:xfrm>
            <a:off x="495300" y="2159600"/>
            <a:ext cx="11201401" cy="3369610"/>
          </a:xfrm>
          <a:prstGeom prst="rect">
            <a:avLst/>
          </a:prstGeom>
          <a:noFill/>
          <a:ln>
            <a:noFill/>
          </a:ln>
        </p:spPr>
      </p:pic>
      <p:pic>
        <p:nvPicPr>
          <p:cNvPr id="364" name="Google Shape;364;p34"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anim calcmode="lin" valueType="num">
                                      <p:cBhvr>
                                        <p:cTn id="8" dur="1000" fill="hold"/>
                                        <p:tgtEl>
                                          <p:spTgt spid="363"/>
                                        </p:tgtEl>
                                        <p:attrNameLst>
                                          <p:attrName>ppt_x</p:attrName>
                                        </p:attrNameLst>
                                      </p:cBhvr>
                                      <p:tavLst>
                                        <p:tav tm="0">
                                          <p:val>
                                            <p:strVal val="#ppt_x"/>
                                          </p:val>
                                        </p:tav>
                                        <p:tav tm="100000">
                                          <p:val>
                                            <p:strVal val="#ppt_x"/>
                                          </p:val>
                                        </p:tav>
                                      </p:tavLst>
                                    </p:anim>
                                    <p:anim calcmode="lin" valueType="num">
                                      <p:cBhvr>
                                        <p:cTn id="9" dur="1000" fill="hold"/>
                                        <p:tgtEl>
                                          <p:spTgt spid="3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37355569-728A-7144-B0C9-4D9511C7D2C3}"/>
              </a:ext>
            </a:extLst>
          </p:cNvPr>
          <p:cNvGraphicFramePr>
            <a:graphicFrameLocks noGrp="1"/>
          </p:cNvGraphicFramePr>
          <p:nvPr>
            <p:extLst>
              <p:ext uri="{D42A27DB-BD31-4B8C-83A1-F6EECF244321}">
                <p14:modId xmlns:p14="http://schemas.microsoft.com/office/powerpoint/2010/main" val="950912459"/>
              </p:ext>
            </p:extLst>
          </p:nvPr>
        </p:nvGraphicFramePr>
        <p:xfrm>
          <a:off x="299084" y="1666222"/>
          <a:ext cx="11593831" cy="3743259"/>
        </p:xfrm>
        <a:graphic>
          <a:graphicData uri="http://schemas.openxmlformats.org/drawingml/2006/table">
            <a:tbl>
              <a:tblPr firstRow="1" bandRow="1">
                <a:tableStyleId>{5C22544A-7EE6-4342-B048-85BDC9FD1C3A}</a:tableStyleId>
              </a:tblPr>
              <a:tblGrid>
                <a:gridCol w="1683832">
                  <a:extLst>
                    <a:ext uri="{9D8B030D-6E8A-4147-A177-3AD203B41FA5}">
                      <a16:colId xmlns:a16="http://schemas.microsoft.com/office/drawing/2014/main" val="602210714"/>
                    </a:ext>
                  </a:extLst>
                </a:gridCol>
                <a:gridCol w="1086195">
                  <a:extLst>
                    <a:ext uri="{9D8B030D-6E8A-4147-A177-3AD203B41FA5}">
                      <a16:colId xmlns:a16="http://schemas.microsoft.com/office/drawing/2014/main" val="745651107"/>
                    </a:ext>
                  </a:extLst>
                </a:gridCol>
                <a:gridCol w="1179443">
                  <a:extLst>
                    <a:ext uri="{9D8B030D-6E8A-4147-A177-3AD203B41FA5}">
                      <a16:colId xmlns:a16="http://schemas.microsoft.com/office/drawing/2014/main" val="3203644497"/>
                    </a:ext>
                  </a:extLst>
                </a:gridCol>
                <a:gridCol w="1126435">
                  <a:extLst>
                    <a:ext uri="{9D8B030D-6E8A-4147-A177-3AD203B41FA5}">
                      <a16:colId xmlns:a16="http://schemas.microsoft.com/office/drawing/2014/main" val="3839570682"/>
                    </a:ext>
                  </a:extLst>
                </a:gridCol>
                <a:gridCol w="1060174">
                  <a:extLst>
                    <a:ext uri="{9D8B030D-6E8A-4147-A177-3AD203B41FA5}">
                      <a16:colId xmlns:a16="http://schemas.microsoft.com/office/drawing/2014/main" val="436924813"/>
                    </a:ext>
                  </a:extLst>
                </a:gridCol>
                <a:gridCol w="1073426">
                  <a:extLst>
                    <a:ext uri="{9D8B030D-6E8A-4147-A177-3AD203B41FA5}">
                      <a16:colId xmlns:a16="http://schemas.microsoft.com/office/drawing/2014/main" val="3893106002"/>
                    </a:ext>
                  </a:extLst>
                </a:gridCol>
                <a:gridCol w="1020417">
                  <a:extLst>
                    <a:ext uri="{9D8B030D-6E8A-4147-A177-3AD203B41FA5}">
                      <a16:colId xmlns:a16="http://schemas.microsoft.com/office/drawing/2014/main" val="411846770"/>
                    </a:ext>
                  </a:extLst>
                </a:gridCol>
                <a:gridCol w="914400">
                  <a:extLst>
                    <a:ext uri="{9D8B030D-6E8A-4147-A177-3AD203B41FA5}">
                      <a16:colId xmlns:a16="http://schemas.microsoft.com/office/drawing/2014/main" val="3845301397"/>
                    </a:ext>
                  </a:extLst>
                </a:gridCol>
                <a:gridCol w="1060174">
                  <a:extLst>
                    <a:ext uri="{9D8B030D-6E8A-4147-A177-3AD203B41FA5}">
                      <a16:colId xmlns:a16="http://schemas.microsoft.com/office/drawing/2014/main" val="3721207742"/>
                    </a:ext>
                  </a:extLst>
                </a:gridCol>
                <a:gridCol w="1389335">
                  <a:extLst>
                    <a:ext uri="{9D8B030D-6E8A-4147-A177-3AD203B41FA5}">
                      <a16:colId xmlns:a16="http://schemas.microsoft.com/office/drawing/2014/main" val="1896848035"/>
                    </a:ext>
                  </a:extLst>
                </a:gridCol>
              </a:tblGrid>
              <a:tr h="628135">
                <a:tc>
                  <a:txBody>
                    <a:bodyPr/>
                    <a:lstStyle/>
                    <a:p>
                      <a:pPr>
                        <a:lnSpc>
                          <a:spcPct val="100000"/>
                        </a:lnSpc>
                      </a:pPr>
                      <a:r>
                        <a:rPr lang="en-US" sz="1400" b="1" dirty="0">
                          <a:solidFill>
                            <a:schemeClr val="tx1"/>
                          </a:solidFill>
                          <a:latin typeface="Times New Roman" panose="02020603050405020304" pitchFamily="18" charset="0"/>
                          <a:cs typeface="Times New Roman" panose="02020603050405020304" pitchFamily="18" charset="0"/>
                        </a:rPr>
                        <a:t>TASKS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algn="l" defTabSz="914400" rtl="0" eaLnBrk="1" latinLnBrk="0" hangingPunct="1">
                        <a:lnSpc>
                          <a:spcPct val="100000"/>
                        </a:lnSpc>
                      </a:pPr>
                      <a:r>
                        <a:rPr lang="en-US" sz="1400" b="1" kern="1200" dirty="0">
                          <a:solidFill>
                            <a:schemeClr val="tx1"/>
                          </a:solidFill>
                          <a:latin typeface="Times New Roman" panose="02020603050405020304" pitchFamily="18" charset="0"/>
                          <a:ea typeface="+mn-ea"/>
                          <a:cs typeface="Times New Roman" panose="02020603050405020304" pitchFamily="18" charset="0"/>
                        </a:rPr>
                        <a:t>October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Times New Roman" panose="02020603050405020304" pitchFamily="18" charset="0"/>
                          <a:ea typeface="+mn-ea"/>
                          <a:cs typeface="Times New Roman" panose="02020603050405020304" pitchFamily="18" charset="0"/>
                        </a:rPr>
                        <a:t>November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algn="l" defTabSz="914400" rtl="0" eaLnBrk="1" latinLnBrk="0" hangingPunct="1">
                        <a:lnSpc>
                          <a:spcPct val="100000"/>
                        </a:lnSpc>
                      </a:pPr>
                      <a:r>
                        <a:rPr lang="en-US" sz="1400" b="1" kern="1200" dirty="0">
                          <a:solidFill>
                            <a:schemeClr val="tx1"/>
                          </a:solidFill>
                          <a:latin typeface="Times New Roman" panose="02020603050405020304" pitchFamily="18" charset="0"/>
                          <a:ea typeface="+mn-ea"/>
                          <a:cs typeface="Times New Roman" panose="02020603050405020304" pitchFamily="18" charset="0"/>
                        </a:rPr>
                        <a:t>December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Times New Roman" panose="02020603050405020304" pitchFamily="18" charset="0"/>
                          <a:ea typeface="+mn-ea"/>
                          <a:cs typeface="Times New Roman" panose="02020603050405020304" pitchFamily="18" charset="0"/>
                        </a:rPr>
                        <a:t>January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algn="l" defTabSz="914400" rtl="0" eaLnBrk="1" latinLnBrk="0" hangingPunct="1">
                        <a:lnSpc>
                          <a:spcPct val="100000"/>
                        </a:lnSpc>
                      </a:pPr>
                      <a:r>
                        <a:rPr lang="en-US" sz="1400" b="1" kern="1200" dirty="0">
                          <a:solidFill>
                            <a:schemeClr val="tx1"/>
                          </a:solidFill>
                          <a:latin typeface="Times New Roman" panose="02020603050405020304" pitchFamily="18" charset="0"/>
                          <a:ea typeface="+mn-ea"/>
                          <a:cs typeface="Times New Roman" panose="02020603050405020304" pitchFamily="18" charset="0"/>
                        </a:rPr>
                        <a:t>February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algn="l" defTabSz="914400" rtl="0" eaLnBrk="1" latinLnBrk="0" hangingPunct="1">
                        <a:lnSpc>
                          <a:spcPct val="100000"/>
                        </a:lnSpc>
                      </a:pPr>
                      <a:r>
                        <a:rPr lang="en-US" sz="1400" b="1" kern="1200" dirty="0">
                          <a:solidFill>
                            <a:schemeClr val="tx1"/>
                          </a:solidFill>
                          <a:latin typeface="Times New Roman" panose="02020603050405020304" pitchFamily="18" charset="0"/>
                          <a:ea typeface="+mn-ea"/>
                          <a:cs typeface="Times New Roman" panose="02020603050405020304" pitchFamily="18" charset="0"/>
                        </a:rPr>
                        <a:t>March</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algn="l" defTabSz="914400" rtl="0" eaLnBrk="1" latinLnBrk="0" hangingPunct="1">
                        <a:lnSpc>
                          <a:spcPct val="100000"/>
                        </a:lnSpc>
                      </a:pPr>
                      <a:r>
                        <a:rPr lang="en-US" sz="1400" b="1" kern="1200" dirty="0">
                          <a:solidFill>
                            <a:schemeClr val="tx1"/>
                          </a:solidFill>
                          <a:latin typeface="Times New Roman" panose="02020603050405020304" pitchFamily="18" charset="0"/>
                          <a:ea typeface="+mn-ea"/>
                          <a:cs typeface="Times New Roman" panose="02020603050405020304" pitchFamily="18" charset="0"/>
                        </a:rPr>
                        <a:t>April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algn="l" defTabSz="914400" rtl="0" eaLnBrk="1" latinLnBrk="0" hangingPunct="1">
                        <a:lnSpc>
                          <a:spcPct val="100000"/>
                        </a:lnSpc>
                      </a:pPr>
                      <a:r>
                        <a:rPr lang="en-US" sz="1400" b="1" kern="1200" dirty="0">
                          <a:solidFill>
                            <a:schemeClr val="tx1"/>
                          </a:solidFill>
                          <a:latin typeface="Times New Roman" panose="02020603050405020304" pitchFamily="18" charset="0"/>
                          <a:ea typeface="+mn-ea"/>
                          <a:cs typeface="Times New Roman" panose="02020603050405020304" pitchFamily="18" charset="0"/>
                        </a:rPr>
                        <a:t>May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Times New Roman" panose="02020603050405020304" pitchFamily="18" charset="0"/>
                          <a:ea typeface="+mn-ea"/>
                          <a:cs typeface="Times New Roman" panose="02020603050405020304" pitchFamily="18" charset="0"/>
                        </a:rPr>
                        <a:t>June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extLst>
                  <a:ext uri="{0D108BD9-81ED-4DB2-BD59-A6C34878D82A}">
                    <a16:rowId xmlns:a16="http://schemas.microsoft.com/office/drawing/2014/main" val="350915962"/>
                  </a:ext>
                </a:extLst>
              </a:tr>
              <a:tr h="558344">
                <a:tc>
                  <a:txBody>
                    <a:bodyPr/>
                    <a:lstStyle/>
                    <a:p>
                      <a:pPr>
                        <a:lnSpc>
                          <a:spcPct val="100000"/>
                        </a:lnSpc>
                      </a:pPr>
                      <a:r>
                        <a:rPr lang="en-US" sz="1400" b="1" dirty="0">
                          <a:solidFill>
                            <a:schemeClr val="tx1"/>
                          </a:solidFill>
                          <a:latin typeface="Times New Roman" panose="02020603050405020304" pitchFamily="18" charset="0"/>
                          <a:cs typeface="Times New Roman" panose="02020603050405020304" pitchFamily="18" charset="0"/>
                        </a:rPr>
                        <a:t>Front End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2965858687"/>
                  </a:ext>
                </a:extLst>
              </a:tr>
              <a:tr h="558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Back End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4200816345"/>
                  </a:ext>
                </a:extLst>
              </a:tr>
              <a:tr h="6668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Database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992502013"/>
                  </a:ext>
                </a:extLst>
              </a:tr>
              <a:tr h="773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Testing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699537522"/>
                  </a:ext>
                </a:extLst>
              </a:tr>
              <a:tr h="5583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tc>
                  <a:txBody>
                    <a:bodyPr/>
                    <a:lstStyle/>
                    <a:p>
                      <a:pPr algn="ctr">
                        <a:lnSpc>
                          <a:spcPct val="100000"/>
                        </a:lnSpc>
                      </a:pPr>
                      <a:endParaRPr lang="en-US" sz="600" dirty="0">
                        <a:solidFill>
                          <a:schemeClr val="tx1"/>
                        </a:solidFill>
                        <a:latin typeface="Century Gothic" panose="020B0502020202020204" pitchFamily="34" charset="0"/>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alpha val="50000"/>
                      </a:schemeClr>
                    </a:solidFill>
                  </a:tcPr>
                </a:tc>
                <a:extLst>
                  <a:ext uri="{0D108BD9-81ED-4DB2-BD59-A6C34878D82A}">
                    <a16:rowId xmlns:a16="http://schemas.microsoft.com/office/drawing/2014/main" val="3119141191"/>
                  </a:ext>
                </a:extLst>
              </a:tr>
            </a:tbl>
          </a:graphicData>
        </a:graphic>
      </p:graphicFrame>
      <p:sp>
        <p:nvSpPr>
          <p:cNvPr id="5" name="Rectangle 4">
            <a:extLst>
              <a:ext uri="{FF2B5EF4-FFF2-40B4-BE49-F238E27FC236}">
                <a16:creationId xmlns:a16="http://schemas.microsoft.com/office/drawing/2014/main" id="{CDADEC37-AD62-194B-8324-91DAEC6F3A34}"/>
              </a:ext>
            </a:extLst>
          </p:cNvPr>
          <p:cNvSpPr/>
          <p:nvPr/>
        </p:nvSpPr>
        <p:spPr>
          <a:xfrm>
            <a:off x="2087047" y="2360972"/>
            <a:ext cx="3261437" cy="320087"/>
          </a:xfrm>
          <a:prstGeom prst="rect">
            <a:avLst/>
          </a:prstGeom>
          <a:solidFill>
            <a:srgbClr val="00B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Front End</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45120421-B160-AC44-999E-CFB0721F467F}"/>
              </a:ext>
            </a:extLst>
          </p:cNvPr>
          <p:cNvSpPr/>
          <p:nvPr/>
        </p:nvSpPr>
        <p:spPr>
          <a:xfrm>
            <a:off x="4195546" y="2924735"/>
            <a:ext cx="3697356" cy="3200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Back End</a:t>
            </a:r>
            <a:endParaRPr lang="en-US" sz="1000" dirty="0">
              <a:solidFill>
                <a:schemeClr val="tx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4DA04FFA-D9F8-5249-A153-D5EAF58B72FE}"/>
              </a:ext>
            </a:extLst>
          </p:cNvPr>
          <p:cNvSpPr/>
          <p:nvPr/>
        </p:nvSpPr>
        <p:spPr>
          <a:xfrm>
            <a:off x="5834989" y="3484845"/>
            <a:ext cx="4218018" cy="320087"/>
          </a:xfrm>
          <a:prstGeom prst="rect">
            <a:avLst/>
          </a:prstGeom>
          <a:solidFill>
            <a:srgbClr val="00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latin typeface="Century Gothic" panose="020B0502020202020204" pitchFamily="34" charset="0"/>
              </a:rPr>
              <a:t>Database</a:t>
            </a:r>
          </a:p>
        </p:txBody>
      </p:sp>
      <p:sp>
        <p:nvSpPr>
          <p:cNvPr id="64" name="Rectangle 63">
            <a:extLst>
              <a:ext uri="{FF2B5EF4-FFF2-40B4-BE49-F238E27FC236}">
                <a16:creationId xmlns:a16="http://schemas.microsoft.com/office/drawing/2014/main" id="{220700B7-FE64-BC42-8D51-17764740A425}"/>
              </a:ext>
            </a:extLst>
          </p:cNvPr>
          <p:cNvSpPr/>
          <p:nvPr/>
        </p:nvSpPr>
        <p:spPr>
          <a:xfrm>
            <a:off x="2713500" y="5503850"/>
            <a:ext cx="274320" cy="228600"/>
          </a:xfrm>
          <a:prstGeom prst="rect">
            <a:avLst/>
          </a:prstGeom>
          <a:solidFill>
            <a:srgbClr val="00B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entury Gothic" panose="020B0502020202020204" pitchFamily="34" charset="0"/>
            </a:endParaRPr>
          </a:p>
        </p:txBody>
      </p:sp>
      <p:sp>
        <p:nvSpPr>
          <p:cNvPr id="66" name="Rectangle 65">
            <a:extLst>
              <a:ext uri="{FF2B5EF4-FFF2-40B4-BE49-F238E27FC236}">
                <a16:creationId xmlns:a16="http://schemas.microsoft.com/office/drawing/2014/main" id="{0D04DC16-0FB4-FD49-A177-C0A4416CE091}"/>
              </a:ext>
            </a:extLst>
          </p:cNvPr>
          <p:cNvSpPr/>
          <p:nvPr/>
        </p:nvSpPr>
        <p:spPr>
          <a:xfrm>
            <a:off x="4486005" y="5511599"/>
            <a:ext cx="274320" cy="2286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entury Gothic" panose="020B0502020202020204" pitchFamily="34" charset="0"/>
            </a:endParaRPr>
          </a:p>
        </p:txBody>
      </p:sp>
      <p:sp>
        <p:nvSpPr>
          <p:cNvPr id="67" name="Rectangle 66">
            <a:extLst>
              <a:ext uri="{FF2B5EF4-FFF2-40B4-BE49-F238E27FC236}">
                <a16:creationId xmlns:a16="http://schemas.microsoft.com/office/drawing/2014/main" id="{F79E8F58-E22D-4C49-81D8-7222C73F3857}"/>
              </a:ext>
            </a:extLst>
          </p:cNvPr>
          <p:cNvSpPr/>
          <p:nvPr/>
        </p:nvSpPr>
        <p:spPr>
          <a:xfrm>
            <a:off x="6399768" y="5492475"/>
            <a:ext cx="274320" cy="228600"/>
          </a:xfrm>
          <a:prstGeom prst="rect">
            <a:avLst/>
          </a:prstGeom>
          <a:solidFill>
            <a:srgbClr val="00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entury Gothic" panose="020B0502020202020204" pitchFamily="34" charset="0"/>
            </a:endParaRPr>
          </a:p>
        </p:txBody>
      </p:sp>
      <p:sp>
        <p:nvSpPr>
          <p:cNvPr id="3" name="TextBox 2">
            <a:extLst>
              <a:ext uri="{FF2B5EF4-FFF2-40B4-BE49-F238E27FC236}">
                <a16:creationId xmlns:a16="http://schemas.microsoft.com/office/drawing/2014/main" id="{25DB96BB-2EA7-D744-8E6F-DFB6B05779BC}"/>
              </a:ext>
            </a:extLst>
          </p:cNvPr>
          <p:cNvSpPr txBox="1"/>
          <p:nvPr/>
        </p:nvSpPr>
        <p:spPr>
          <a:xfrm>
            <a:off x="2987820" y="5479171"/>
            <a:ext cx="1263836"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Malik Zawar</a:t>
            </a:r>
          </a:p>
        </p:txBody>
      </p:sp>
      <p:sp>
        <p:nvSpPr>
          <p:cNvPr id="75" name="TextBox 74">
            <a:extLst>
              <a:ext uri="{FF2B5EF4-FFF2-40B4-BE49-F238E27FC236}">
                <a16:creationId xmlns:a16="http://schemas.microsoft.com/office/drawing/2014/main" id="{4E03B776-881A-BE4E-9B71-CED5774718F9}"/>
              </a:ext>
            </a:extLst>
          </p:cNvPr>
          <p:cNvSpPr txBox="1"/>
          <p:nvPr/>
        </p:nvSpPr>
        <p:spPr>
          <a:xfrm>
            <a:off x="4800045" y="5467385"/>
            <a:ext cx="1384481"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Talha Masood</a:t>
            </a:r>
          </a:p>
        </p:txBody>
      </p:sp>
      <p:sp>
        <p:nvSpPr>
          <p:cNvPr id="76" name="TextBox 75">
            <a:extLst>
              <a:ext uri="{FF2B5EF4-FFF2-40B4-BE49-F238E27FC236}">
                <a16:creationId xmlns:a16="http://schemas.microsoft.com/office/drawing/2014/main" id="{E1CE2886-7039-ED47-AD04-81D7280A7112}"/>
              </a:ext>
            </a:extLst>
          </p:cNvPr>
          <p:cNvSpPr txBox="1"/>
          <p:nvPr/>
        </p:nvSpPr>
        <p:spPr>
          <a:xfrm>
            <a:off x="6674088" y="5468078"/>
            <a:ext cx="1094583"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Sufyan Ali</a:t>
            </a:r>
            <a:endParaRPr lang="en-US" sz="10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B819215-69E0-E47C-5A5C-896C808F872D}"/>
              </a:ext>
            </a:extLst>
          </p:cNvPr>
          <p:cNvSpPr/>
          <p:nvPr/>
        </p:nvSpPr>
        <p:spPr>
          <a:xfrm>
            <a:off x="7905831" y="5508527"/>
            <a:ext cx="274320" cy="2286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Century Gothic" panose="020B0502020202020204" pitchFamily="34" charset="0"/>
            </a:endParaRPr>
          </a:p>
        </p:txBody>
      </p:sp>
      <p:sp>
        <p:nvSpPr>
          <p:cNvPr id="41" name="Rectangle 40">
            <a:extLst>
              <a:ext uri="{FF2B5EF4-FFF2-40B4-BE49-F238E27FC236}">
                <a16:creationId xmlns:a16="http://schemas.microsoft.com/office/drawing/2014/main" id="{0318D881-450F-4290-97BC-5C9DCCE25EF7}"/>
              </a:ext>
            </a:extLst>
          </p:cNvPr>
          <p:cNvSpPr/>
          <p:nvPr/>
        </p:nvSpPr>
        <p:spPr>
          <a:xfrm>
            <a:off x="7525475" y="4191813"/>
            <a:ext cx="4218018" cy="32008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Century Gothic" panose="020B0502020202020204" pitchFamily="34" charset="0"/>
              </a:rPr>
              <a:t>Testing</a:t>
            </a:r>
          </a:p>
        </p:txBody>
      </p:sp>
      <p:sp>
        <p:nvSpPr>
          <p:cNvPr id="47" name="TextBox 46">
            <a:extLst>
              <a:ext uri="{FF2B5EF4-FFF2-40B4-BE49-F238E27FC236}">
                <a16:creationId xmlns:a16="http://schemas.microsoft.com/office/drawing/2014/main" id="{E9A9F904-A1D5-09FE-E840-EFBB0BC8CF4D}"/>
              </a:ext>
            </a:extLst>
          </p:cNvPr>
          <p:cNvSpPr txBox="1"/>
          <p:nvPr/>
        </p:nvSpPr>
        <p:spPr>
          <a:xfrm>
            <a:off x="8180151" y="5464261"/>
            <a:ext cx="1094583" cy="307777"/>
          </a:xfrm>
          <a:prstGeom prst="rect">
            <a:avLst/>
          </a:prstGeom>
          <a:noFill/>
        </p:spPr>
        <p:txBody>
          <a:bodyPr wrap="square" rtlCol="0">
            <a:spAutoFit/>
          </a:bodyPr>
          <a:lstStyle/>
          <a:p>
            <a:pPr algn="ctr"/>
            <a:r>
              <a:rPr lang="en-US" sz="1400" b="1" dirty="0">
                <a:latin typeface="Times New Roman" panose="02020603050405020304" pitchFamily="18" charset="0"/>
                <a:cs typeface="Times New Roman" panose="02020603050405020304" pitchFamily="18" charset="0"/>
              </a:rPr>
              <a:t>All of three</a:t>
            </a:r>
            <a:endParaRPr lang="en-US" sz="1000" b="1" dirty="0">
              <a:latin typeface="Times New Roman" panose="02020603050405020304" pitchFamily="18" charset="0"/>
              <a:cs typeface="Times New Roman" panose="02020603050405020304" pitchFamily="18" charset="0"/>
            </a:endParaRPr>
          </a:p>
        </p:txBody>
      </p:sp>
      <p:sp>
        <p:nvSpPr>
          <p:cNvPr id="8" name="Google Shape;382;p36">
            <a:extLst>
              <a:ext uri="{FF2B5EF4-FFF2-40B4-BE49-F238E27FC236}">
                <a16:creationId xmlns:a16="http://schemas.microsoft.com/office/drawing/2014/main" id="{DDBCF9D4-A823-DF10-58BE-FC3F5C3B818E}"/>
              </a:ext>
            </a:extLst>
          </p:cNvPr>
          <p:cNvSpPr txBox="1">
            <a:spLocks/>
          </p:cNvSpPr>
          <p:nvPr/>
        </p:nvSpPr>
        <p:spPr>
          <a:xfrm>
            <a:off x="742609" y="463223"/>
            <a:ext cx="10603230" cy="1033583"/>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nSpc>
                <a:spcPct val="90000"/>
              </a:lnSpc>
              <a:spcBef>
                <a:spcPts val="0"/>
              </a:spcBef>
              <a:buSzPts val="1800"/>
            </a:pPr>
            <a:r>
              <a:rPr lang="en-US" sz="4800" dirty="0"/>
              <a:t>Work Load</a:t>
            </a:r>
          </a:p>
        </p:txBody>
      </p:sp>
      <p:sp>
        <p:nvSpPr>
          <p:cNvPr id="17" name="Google Shape;365;p34"/>
          <p:cNvSpPr txBox="1">
            <a:spLocks noGrp="1"/>
          </p:cNvSpPr>
          <p:nvPr>
            <p:ph type="ftr" sz="quarte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solidFill>
                  <a:schemeClr val="lt1"/>
                </a:solidFill>
              </a:rPr>
              <a:t>Department of Computer Science </a:t>
            </a:r>
            <a:endParaRPr dirty="0">
              <a:solidFill>
                <a:schemeClr val="lt1"/>
              </a:solidFill>
            </a:endParaRPr>
          </a:p>
          <a:p>
            <a:pPr marL="0" lvl="0" indent="0" algn="ctr" rtl="0">
              <a:lnSpc>
                <a:spcPct val="100000"/>
              </a:lnSpc>
              <a:spcBef>
                <a:spcPts val="0"/>
              </a:spcBef>
              <a:spcAft>
                <a:spcPts val="0"/>
              </a:spcAft>
              <a:buSzPts val="1400"/>
              <a:buNone/>
            </a:pPr>
            <a:r>
              <a:rPr lang="en-US" dirty="0">
                <a:solidFill>
                  <a:schemeClr val="lt1"/>
                </a:solidFill>
              </a:rPr>
              <a:t>HITEC University, Taxila</a:t>
            </a:r>
            <a:endParaRPr dirty="0">
              <a:solidFill>
                <a:schemeClr val="lt1"/>
              </a:solidFill>
            </a:endParaRPr>
          </a:p>
        </p:txBody>
      </p:sp>
      <p:sp>
        <p:nvSpPr>
          <p:cNvPr id="18" name="Google Shape;366;p34"/>
          <p:cNvSpPr txBox="1">
            <a:spLocks noGrp="1"/>
          </p:cNvSpPr>
          <p:nvPr>
            <p:ph type="dt" sz="half"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solidFill>
                  <a:schemeClr val="lt1"/>
                </a:solidFill>
              </a:rPr>
              <a:t>7/8/2023</a:t>
            </a:r>
            <a:endParaRPr dirty="0">
              <a:solidFill>
                <a:schemeClr val="lt1"/>
              </a:solidFill>
            </a:endParaRPr>
          </a:p>
        </p:txBody>
      </p:sp>
      <p:sp>
        <p:nvSpPr>
          <p:cNvPr id="19" name="Google Shape;362;p34"/>
          <p:cNvSpPr txBox="1">
            <a:spLocks noGrp="1"/>
          </p:cNvSpPr>
          <p:nvPr>
            <p:ph type="sldNum" sz="quarter"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r>
              <a:rPr lang="en-US" dirty="0" smtClean="0">
                <a:solidFill>
                  <a:schemeClr val="lt1"/>
                </a:solidFill>
                <a:latin typeface="Lato"/>
                <a:ea typeface="Lato"/>
                <a:cs typeface="Lato"/>
                <a:sym typeface="Lato"/>
              </a:rPr>
              <a:t>23</a:t>
            </a:r>
            <a:endParaRPr dirty="0">
              <a:solidFill>
                <a:schemeClr val="lt1"/>
              </a:solidFill>
              <a:latin typeface="Lato"/>
              <a:ea typeface="Lato"/>
              <a:cs typeface="Lato"/>
              <a:sym typeface="Lato"/>
            </a:endParaRPr>
          </a:p>
        </p:txBody>
      </p:sp>
      <p:pic>
        <p:nvPicPr>
          <p:cNvPr id="20" name="Google Shape;394;p37" descr="fav.png"/>
          <p:cNvPicPr preferRelativeResize="0"/>
          <p:nvPr/>
        </p:nvPicPr>
        <p:blipFill rotWithShape="1">
          <a:blip r:embed="rId3">
            <a:alphaModFix/>
          </a:blip>
          <a:srcRect/>
          <a:stretch/>
        </p:blipFill>
        <p:spPr>
          <a:xfrm>
            <a:off x="10408725" y="154153"/>
            <a:ext cx="1401691" cy="1401691"/>
          </a:xfrm>
          <a:prstGeom prst="rect">
            <a:avLst/>
          </a:prstGeom>
          <a:noFill/>
          <a:ln>
            <a:noFill/>
          </a:ln>
        </p:spPr>
      </p:pic>
    </p:spTree>
    <p:extLst>
      <p:ext uri="{BB962C8B-B14F-4D97-AF65-F5344CB8AC3E}">
        <p14:creationId xmlns:p14="http://schemas.microsoft.com/office/powerpoint/2010/main" val="10367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1000"/>
                                        <p:tgtEl>
                                          <p:spTgt spid="64"/>
                                        </p:tgtEl>
                                      </p:cBhvr>
                                    </p:animEffect>
                                    <p:anim calcmode="lin" valueType="num">
                                      <p:cBhvr>
                                        <p:cTn id="28" dur="1000" fill="hold"/>
                                        <p:tgtEl>
                                          <p:spTgt spid="64"/>
                                        </p:tgtEl>
                                        <p:attrNameLst>
                                          <p:attrName>ppt_x</p:attrName>
                                        </p:attrNameLst>
                                      </p:cBhvr>
                                      <p:tavLst>
                                        <p:tav tm="0">
                                          <p:val>
                                            <p:strVal val="#ppt_x"/>
                                          </p:val>
                                        </p:tav>
                                        <p:tav tm="100000">
                                          <p:val>
                                            <p:strVal val="#ppt_x"/>
                                          </p:val>
                                        </p:tav>
                                      </p:tavLst>
                                    </p:anim>
                                    <p:anim calcmode="lin" valueType="num">
                                      <p:cBhvr>
                                        <p:cTn id="29" dur="1000" fill="hold"/>
                                        <p:tgtEl>
                                          <p:spTgt spid="6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1000"/>
                                        <p:tgtEl>
                                          <p:spTgt spid="66"/>
                                        </p:tgtEl>
                                      </p:cBhvr>
                                    </p:animEffect>
                                    <p:anim calcmode="lin" valueType="num">
                                      <p:cBhvr>
                                        <p:cTn id="33" dur="1000" fill="hold"/>
                                        <p:tgtEl>
                                          <p:spTgt spid="66"/>
                                        </p:tgtEl>
                                        <p:attrNameLst>
                                          <p:attrName>ppt_x</p:attrName>
                                        </p:attrNameLst>
                                      </p:cBhvr>
                                      <p:tavLst>
                                        <p:tav tm="0">
                                          <p:val>
                                            <p:strVal val="#ppt_x"/>
                                          </p:val>
                                        </p:tav>
                                        <p:tav tm="100000">
                                          <p:val>
                                            <p:strVal val="#ppt_x"/>
                                          </p:val>
                                        </p:tav>
                                      </p:tavLst>
                                    </p:anim>
                                    <p:anim calcmode="lin" valueType="num">
                                      <p:cBhvr>
                                        <p:cTn id="34" dur="1000" fill="hold"/>
                                        <p:tgtEl>
                                          <p:spTgt spid="6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anim calcmode="lin" valueType="num">
                                      <p:cBhvr>
                                        <p:cTn id="38" dur="1000" fill="hold"/>
                                        <p:tgtEl>
                                          <p:spTgt spid="67"/>
                                        </p:tgtEl>
                                        <p:attrNameLst>
                                          <p:attrName>ppt_x</p:attrName>
                                        </p:attrNameLst>
                                      </p:cBhvr>
                                      <p:tavLst>
                                        <p:tav tm="0">
                                          <p:val>
                                            <p:strVal val="#ppt_x"/>
                                          </p:val>
                                        </p:tav>
                                        <p:tav tm="100000">
                                          <p:val>
                                            <p:strVal val="#ppt_x"/>
                                          </p:val>
                                        </p:tav>
                                      </p:tavLst>
                                    </p:anim>
                                    <p:anim calcmode="lin" valueType="num">
                                      <p:cBhvr>
                                        <p:cTn id="39" dur="1000" fill="hold"/>
                                        <p:tgtEl>
                                          <p:spTgt spid="6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1000"/>
                                        <p:tgtEl>
                                          <p:spTgt spid="3"/>
                                        </p:tgtEl>
                                      </p:cBhvr>
                                    </p:animEffect>
                                    <p:anim calcmode="lin" valueType="num">
                                      <p:cBhvr>
                                        <p:cTn id="43" dur="1000" fill="hold"/>
                                        <p:tgtEl>
                                          <p:spTgt spid="3"/>
                                        </p:tgtEl>
                                        <p:attrNameLst>
                                          <p:attrName>ppt_x</p:attrName>
                                        </p:attrNameLst>
                                      </p:cBhvr>
                                      <p:tavLst>
                                        <p:tav tm="0">
                                          <p:val>
                                            <p:strVal val="#ppt_x"/>
                                          </p:val>
                                        </p:tav>
                                        <p:tav tm="100000">
                                          <p:val>
                                            <p:strVal val="#ppt_x"/>
                                          </p:val>
                                        </p:tav>
                                      </p:tavLst>
                                    </p:anim>
                                    <p:anim calcmode="lin" valueType="num">
                                      <p:cBhvr>
                                        <p:cTn id="44" dur="100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1000"/>
                                        <p:tgtEl>
                                          <p:spTgt spid="76"/>
                                        </p:tgtEl>
                                      </p:cBhvr>
                                    </p:animEffect>
                                    <p:anim calcmode="lin" valueType="num">
                                      <p:cBhvr>
                                        <p:cTn id="53" dur="1000" fill="hold"/>
                                        <p:tgtEl>
                                          <p:spTgt spid="76"/>
                                        </p:tgtEl>
                                        <p:attrNameLst>
                                          <p:attrName>ppt_x</p:attrName>
                                        </p:attrNameLst>
                                      </p:cBhvr>
                                      <p:tavLst>
                                        <p:tav tm="0">
                                          <p:val>
                                            <p:strVal val="#ppt_x"/>
                                          </p:val>
                                        </p:tav>
                                        <p:tav tm="100000">
                                          <p:val>
                                            <p:strVal val="#ppt_x"/>
                                          </p:val>
                                        </p:tav>
                                      </p:tavLst>
                                    </p:anim>
                                    <p:anim calcmode="lin" valueType="num">
                                      <p:cBhvr>
                                        <p:cTn id="54" dur="1000" fill="hold"/>
                                        <p:tgtEl>
                                          <p:spTgt spid="7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1000"/>
                                        <p:tgtEl>
                                          <p:spTgt spid="4"/>
                                        </p:tgtEl>
                                      </p:cBhvr>
                                    </p:animEffect>
                                    <p:anim calcmode="lin" valueType="num">
                                      <p:cBhvr>
                                        <p:cTn id="58" dur="1000" fill="hold"/>
                                        <p:tgtEl>
                                          <p:spTgt spid="4"/>
                                        </p:tgtEl>
                                        <p:attrNameLst>
                                          <p:attrName>ppt_x</p:attrName>
                                        </p:attrNameLst>
                                      </p:cBhvr>
                                      <p:tavLst>
                                        <p:tav tm="0">
                                          <p:val>
                                            <p:strVal val="#ppt_x"/>
                                          </p:val>
                                        </p:tav>
                                        <p:tav tm="100000">
                                          <p:val>
                                            <p:strVal val="#ppt_x"/>
                                          </p:val>
                                        </p:tav>
                                      </p:tavLst>
                                    </p:anim>
                                    <p:anim calcmode="lin" valueType="num">
                                      <p:cBhvr>
                                        <p:cTn id="59" dur="1000" fill="hold"/>
                                        <p:tgtEl>
                                          <p:spTgt spid="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1000"/>
                                        <p:tgtEl>
                                          <p:spTgt spid="41"/>
                                        </p:tgtEl>
                                      </p:cBhvr>
                                    </p:animEffect>
                                    <p:anim calcmode="lin" valueType="num">
                                      <p:cBhvr>
                                        <p:cTn id="63" dur="1000" fill="hold"/>
                                        <p:tgtEl>
                                          <p:spTgt spid="41"/>
                                        </p:tgtEl>
                                        <p:attrNameLst>
                                          <p:attrName>ppt_x</p:attrName>
                                        </p:attrNameLst>
                                      </p:cBhvr>
                                      <p:tavLst>
                                        <p:tav tm="0">
                                          <p:val>
                                            <p:strVal val="#ppt_x"/>
                                          </p:val>
                                        </p:tav>
                                        <p:tav tm="100000">
                                          <p:val>
                                            <p:strVal val="#ppt_x"/>
                                          </p:val>
                                        </p:tav>
                                      </p:tavLst>
                                    </p:anim>
                                    <p:anim calcmode="lin" valueType="num">
                                      <p:cBhvr>
                                        <p:cTn id="64" dur="1000" fill="hold"/>
                                        <p:tgtEl>
                                          <p:spTgt spid="4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1000"/>
                                        <p:tgtEl>
                                          <p:spTgt spid="47"/>
                                        </p:tgtEl>
                                      </p:cBhvr>
                                    </p:animEffect>
                                    <p:anim calcmode="lin" valueType="num">
                                      <p:cBhvr>
                                        <p:cTn id="68" dur="1000" fill="hold"/>
                                        <p:tgtEl>
                                          <p:spTgt spid="47"/>
                                        </p:tgtEl>
                                        <p:attrNameLst>
                                          <p:attrName>ppt_x</p:attrName>
                                        </p:attrNameLst>
                                      </p:cBhvr>
                                      <p:tavLst>
                                        <p:tav tm="0">
                                          <p:val>
                                            <p:strVal val="#ppt_x"/>
                                          </p:val>
                                        </p:tav>
                                        <p:tav tm="100000">
                                          <p:val>
                                            <p:strVal val="#ppt_x"/>
                                          </p:val>
                                        </p:tav>
                                      </p:tavLst>
                                    </p:anim>
                                    <p:anim calcmode="lin" valueType="num">
                                      <p:cBhvr>
                                        <p:cTn id="69" dur="1000" fill="hold"/>
                                        <p:tgtEl>
                                          <p:spTgt spid="4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1000"/>
                                        <p:tgtEl>
                                          <p:spTgt spid="8"/>
                                        </p:tgtEl>
                                      </p:cBhvr>
                                    </p:animEffect>
                                    <p:anim calcmode="lin" valueType="num">
                                      <p:cBhvr>
                                        <p:cTn id="73" dur="1000" fill="hold"/>
                                        <p:tgtEl>
                                          <p:spTgt spid="8"/>
                                        </p:tgtEl>
                                        <p:attrNameLst>
                                          <p:attrName>ppt_x</p:attrName>
                                        </p:attrNameLst>
                                      </p:cBhvr>
                                      <p:tavLst>
                                        <p:tav tm="0">
                                          <p:val>
                                            <p:strVal val="#ppt_x"/>
                                          </p:val>
                                        </p:tav>
                                        <p:tav tm="100000">
                                          <p:val>
                                            <p:strVal val="#ppt_x"/>
                                          </p:val>
                                        </p:tav>
                                      </p:tavLst>
                                    </p:anim>
                                    <p:anim calcmode="lin" valueType="num">
                                      <p:cBhvr>
                                        <p:cTn id="74" dur="1000" fill="hold"/>
                                        <p:tgtEl>
                                          <p:spTgt spid="8"/>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1000"/>
                                        <p:tgtEl>
                                          <p:spTgt spid="17"/>
                                        </p:tgtEl>
                                      </p:cBhvr>
                                    </p:animEffect>
                                    <p:anim calcmode="lin" valueType="num">
                                      <p:cBhvr>
                                        <p:cTn id="78" dur="1000" fill="hold"/>
                                        <p:tgtEl>
                                          <p:spTgt spid="17"/>
                                        </p:tgtEl>
                                        <p:attrNameLst>
                                          <p:attrName>ppt_x</p:attrName>
                                        </p:attrNameLst>
                                      </p:cBhvr>
                                      <p:tavLst>
                                        <p:tav tm="0">
                                          <p:val>
                                            <p:strVal val="#ppt_x"/>
                                          </p:val>
                                        </p:tav>
                                        <p:tav tm="100000">
                                          <p:val>
                                            <p:strVal val="#ppt_x"/>
                                          </p:val>
                                        </p:tav>
                                      </p:tavLst>
                                    </p:anim>
                                    <p:anim calcmode="lin" valueType="num">
                                      <p:cBhvr>
                                        <p:cTn id="79" dur="1000" fill="hold"/>
                                        <p:tgtEl>
                                          <p:spTgt spid="17"/>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1000"/>
                                        <p:tgtEl>
                                          <p:spTgt spid="18"/>
                                        </p:tgtEl>
                                      </p:cBhvr>
                                    </p:animEffect>
                                    <p:anim calcmode="lin" valueType="num">
                                      <p:cBhvr>
                                        <p:cTn id="83" dur="1000" fill="hold"/>
                                        <p:tgtEl>
                                          <p:spTgt spid="18"/>
                                        </p:tgtEl>
                                        <p:attrNameLst>
                                          <p:attrName>ppt_x</p:attrName>
                                        </p:attrNameLst>
                                      </p:cBhvr>
                                      <p:tavLst>
                                        <p:tav tm="0">
                                          <p:val>
                                            <p:strVal val="#ppt_x"/>
                                          </p:val>
                                        </p:tav>
                                        <p:tav tm="100000">
                                          <p:val>
                                            <p:strVal val="#ppt_x"/>
                                          </p:val>
                                        </p:tav>
                                      </p:tavLst>
                                    </p:anim>
                                    <p:anim calcmode="lin" valueType="num">
                                      <p:cBhvr>
                                        <p:cTn id="84" dur="1000" fill="hold"/>
                                        <p:tgtEl>
                                          <p:spTgt spid="1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ppt_x</p:attrName>
                                        </p:attrNameLst>
                                      </p:cBhvr>
                                      <p:tavLst>
                                        <p:tav tm="0">
                                          <p:val>
                                            <p:strVal val="#ppt_x"/>
                                          </p:val>
                                        </p:tav>
                                        <p:tav tm="100000">
                                          <p:val>
                                            <p:strVal val="#ppt_x"/>
                                          </p:val>
                                        </p:tav>
                                      </p:tavLst>
                                    </p:anim>
                                    <p:anim calcmode="lin" valueType="num">
                                      <p:cBhvr>
                                        <p:cTn id="89" dur="1000" fill="hold"/>
                                        <p:tgtEl>
                                          <p:spTgt spid="1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1000"/>
                                        <p:tgtEl>
                                          <p:spTgt spid="20"/>
                                        </p:tgtEl>
                                      </p:cBhvr>
                                    </p:animEffect>
                                    <p:anim calcmode="lin" valueType="num">
                                      <p:cBhvr>
                                        <p:cTn id="93" dur="1000" fill="hold"/>
                                        <p:tgtEl>
                                          <p:spTgt spid="20"/>
                                        </p:tgtEl>
                                        <p:attrNameLst>
                                          <p:attrName>ppt_x</p:attrName>
                                        </p:attrNameLst>
                                      </p:cBhvr>
                                      <p:tavLst>
                                        <p:tav tm="0">
                                          <p:val>
                                            <p:strVal val="#ppt_x"/>
                                          </p:val>
                                        </p:tav>
                                        <p:tav tm="100000">
                                          <p:val>
                                            <p:strVal val="#ppt_x"/>
                                          </p:val>
                                        </p:tav>
                                      </p:tavLst>
                                    </p:anim>
                                    <p:anim calcmode="lin" valueType="num">
                                      <p:cBhvr>
                                        <p:cTn id="9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64" grpId="0" animBg="1"/>
      <p:bldP spid="66" grpId="0" animBg="1"/>
      <p:bldP spid="67" grpId="0" animBg="1"/>
      <p:bldP spid="3" grpId="0"/>
      <p:bldP spid="75" grpId="0"/>
      <p:bldP spid="76" grpId="0"/>
      <p:bldP spid="4" grpId="0" animBg="1"/>
      <p:bldP spid="41" grpId="0" animBg="1"/>
      <p:bldP spid="47" grpId="0"/>
      <p:bldP spid="8" grpId="0"/>
      <p:bldP spid="17"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37"/>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i="0" u="none" strike="noStrike" cap="none" dirty="0">
                <a:solidFill>
                  <a:schemeClr val="lt1"/>
                </a:solidFill>
                <a:latin typeface="Arial"/>
                <a:ea typeface="Arial"/>
                <a:cs typeface="Arial"/>
                <a:sym typeface="Arial"/>
              </a:rPr>
              <a:t>7/8/2023</a:t>
            </a:r>
            <a:endParaRPr b="0" i="0" u="none" strike="noStrike" cap="none" dirty="0">
              <a:solidFill>
                <a:schemeClr val="lt1"/>
              </a:solidFill>
              <a:latin typeface="Arial"/>
              <a:ea typeface="Arial"/>
              <a:cs typeface="Arial"/>
              <a:sym typeface="Arial"/>
            </a:endParaRPr>
          </a:p>
        </p:txBody>
      </p:sp>
      <p:sp>
        <p:nvSpPr>
          <p:cNvPr id="392" name="Google Shape;392;p37"/>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SzPts val="1300"/>
              <a:buNone/>
            </a:pPr>
            <a:fld id="{00000000-1234-1234-1234-123412341234}" type="slidenum">
              <a:rPr lang="en-US">
                <a:solidFill>
                  <a:schemeClr val="lt1"/>
                </a:solidFill>
                <a:latin typeface="Lato"/>
                <a:ea typeface="Lato"/>
                <a:cs typeface="Lato"/>
                <a:sym typeface="Lato"/>
              </a:rPr>
              <a:t>24</a:t>
            </a:fld>
            <a:endParaRPr dirty="0">
              <a:solidFill>
                <a:schemeClr val="lt1"/>
              </a:solidFill>
              <a:latin typeface="Lato"/>
              <a:ea typeface="Lato"/>
              <a:cs typeface="Lato"/>
              <a:sym typeface="Lato"/>
            </a:endParaRPr>
          </a:p>
        </p:txBody>
      </p:sp>
      <p:sp>
        <p:nvSpPr>
          <p:cNvPr id="393" name="Google Shape;393;p37"/>
          <p:cNvSpPr/>
          <p:nvPr/>
        </p:nvSpPr>
        <p:spPr>
          <a:xfrm>
            <a:off x="4166849" y="2374346"/>
            <a:ext cx="3858300" cy="2109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latin typeface="Calibri"/>
                <a:ea typeface="Calibri"/>
                <a:cs typeface="Calibri"/>
                <a:sym typeface="Calibri"/>
              </a:rPr>
              <a:t>Thank You</a:t>
            </a:r>
            <a:endParaRPr sz="1400" b="0" i="0" u="none" strike="noStrike" cap="none" dirty="0">
              <a:latin typeface="Arial"/>
              <a:ea typeface="Arial"/>
              <a:cs typeface="Arial"/>
              <a:sym typeface="Arial"/>
            </a:endParaRPr>
          </a:p>
          <a:p>
            <a:pPr marL="0" marR="0" lvl="0" indent="0" algn="ctr" rtl="0">
              <a:lnSpc>
                <a:spcPct val="100000"/>
              </a:lnSpc>
              <a:spcBef>
                <a:spcPts val="0"/>
              </a:spcBef>
              <a:spcAft>
                <a:spcPts val="0"/>
              </a:spcAft>
              <a:buClr>
                <a:srgbClr val="000000"/>
              </a:buClr>
              <a:buSzPts val="4000"/>
              <a:buFont typeface="Arial"/>
              <a:buNone/>
            </a:pPr>
            <a:r>
              <a:rPr lang="en-US" sz="4000" b="0" i="0" u="none" strike="noStrike" cap="none" dirty="0">
                <a:latin typeface="Calibri"/>
                <a:ea typeface="Calibri"/>
                <a:cs typeface="Calibri"/>
                <a:sym typeface="Calibri"/>
              </a:rPr>
              <a:t>Any Questions?</a:t>
            </a:r>
            <a:endParaRPr sz="1400" b="0" i="0" u="none" strike="noStrike" cap="none" dirty="0">
              <a:latin typeface="Arial"/>
              <a:ea typeface="Arial"/>
              <a:cs typeface="Arial"/>
              <a:sym typeface="Arial"/>
            </a:endParaRPr>
          </a:p>
        </p:txBody>
      </p:sp>
      <p:pic>
        <p:nvPicPr>
          <p:cNvPr id="394" name="Google Shape;394;p37" descr="fav.png"/>
          <p:cNvPicPr preferRelativeResize="0"/>
          <p:nvPr/>
        </p:nvPicPr>
        <p:blipFill rotWithShape="1">
          <a:blip r:embed="rId3">
            <a:alphaModFix/>
          </a:blip>
          <a:srcRect/>
          <a:stretch/>
        </p:blipFill>
        <p:spPr>
          <a:xfrm>
            <a:off x="10408725" y="154153"/>
            <a:ext cx="1401691" cy="1401691"/>
          </a:xfrm>
          <a:prstGeom prst="rect">
            <a:avLst/>
          </a:prstGeom>
          <a:noFill/>
          <a:ln>
            <a:noFill/>
          </a:ln>
        </p:spPr>
      </p:pic>
      <p:sp>
        <p:nvSpPr>
          <p:cNvPr id="395" name="Google Shape;395;p37"/>
          <p:cNvSpPr txBox="1"/>
          <p:nvPr/>
        </p:nvSpPr>
        <p:spPr>
          <a:xfrm>
            <a:off x="4038599" y="6459784"/>
            <a:ext cx="4114800" cy="36512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ea typeface="Arial"/>
                <a:cs typeface="Times New Roman" panose="02020603050405020304" pitchFamily="18" charset="0"/>
                <a:sym typeface="Arial"/>
              </a:rPr>
              <a:t>Department of Computer Science </a:t>
            </a:r>
            <a:endParaRPr sz="900" dirty="0">
              <a:cs typeface="Times New Roman" panose="02020603050405020304" pitchFamily="18" charset="0"/>
            </a:endParaRPr>
          </a:p>
          <a:p>
            <a:pPr marL="0" marR="0" lvl="0" indent="0" algn="ctr" rtl="0">
              <a:lnSpc>
                <a:spcPct val="100000"/>
              </a:lnSpc>
              <a:spcBef>
                <a:spcPts val="0"/>
              </a:spcBef>
              <a:spcAft>
                <a:spcPts val="0"/>
              </a:spcAft>
              <a:buNone/>
            </a:pPr>
            <a:r>
              <a:rPr lang="en-US" sz="900" b="0" i="0" u="none" strike="noStrike" cap="none" dirty="0">
                <a:solidFill>
                  <a:schemeClr val="lt1"/>
                </a:solidFill>
                <a:ea typeface="Arial"/>
                <a:cs typeface="Times New Roman" panose="02020603050405020304" pitchFamily="18" charset="0"/>
                <a:sym typeface="Arial"/>
              </a:rPr>
              <a:t>HITEC University, Taxila</a:t>
            </a:r>
            <a:endParaRPr sz="900" b="0" i="0" u="none" strike="noStrike" cap="none" dirty="0">
              <a:solidFill>
                <a:schemeClr val="lt1"/>
              </a:solidFill>
              <a:ea typeface="Arial"/>
              <a:cs typeface="Times New Roman" panose="02020603050405020304" pitchFamily="18" charset="0"/>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3"/>
                                        </p:tgtEl>
                                        <p:attrNameLst>
                                          <p:attrName>style.visibility</p:attrName>
                                        </p:attrNameLst>
                                      </p:cBhvr>
                                      <p:to>
                                        <p:strVal val="visible"/>
                                      </p:to>
                                    </p:set>
                                    <p:anim calcmode="lin" valueType="num">
                                      <p:cBhvr additive="base">
                                        <p:cTn id="7" dur="500" fill="hold"/>
                                        <p:tgtEl>
                                          <p:spTgt spid="393"/>
                                        </p:tgtEl>
                                        <p:attrNameLst>
                                          <p:attrName>ppt_x</p:attrName>
                                        </p:attrNameLst>
                                      </p:cBhvr>
                                      <p:tavLst>
                                        <p:tav tm="0">
                                          <p:val>
                                            <p:strVal val="#ppt_x"/>
                                          </p:val>
                                        </p:tav>
                                        <p:tav tm="100000">
                                          <p:val>
                                            <p:strVal val="#ppt_x"/>
                                          </p:val>
                                        </p:tav>
                                      </p:tavLst>
                                    </p:anim>
                                    <p:anim calcmode="lin" valueType="num">
                                      <p:cBhvr additive="base">
                                        <p:cTn id="8" dur="500" fill="hold"/>
                                        <p:tgtEl>
                                          <p:spTgt spid="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7FAD17-FFFD-BBAB-24C0-6F25F604A6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cxnSp>
        <p:nvCxnSpPr>
          <p:cNvPr id="74" name="Google Shape;1790;p33">
            <a:extLst>
              <a:ext uri="{FF2B5EF4-FFF2-40B4-BE49-F238E27FC236}">
                <a16:creationId xmlns:a16="http://schemas.microsoft.com/office/drawing/2014/main" id="{638FB1D7-613D-A637-B2C7-9384CCD199B2}"/>
              </a:ext>
            </a:extLst>
          </p:cNvPr>
          <p:cNvCxnSpPr/>
          <p:nvPr/>
        </p:nvCxnSpPr>
        <p:spPr>
          <a:xfrm flipH="1">
            <a:off x="7307967" y="3058767"/>
            <a:ext cx="1540400" cy="3448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09" name="Google Shape;1825;p33">
            <a:extLst>
              <a:ext uri="{FF2B5EF4-FFF2-40B4-BE49-F238E27FC236}">
                <a16:creationId xmlns:a16="http://schemas.microsoft.com/office/drawing/2014/main" id="{96DF0118-4934-D553-D2DD-E724F946D009}"/>
              </a:ext>
            </a:extLst>
          </p:cNvPr>
          <p:cNvSpPr txBox="1"/>
          <p:nvPr/>
        </p:nvSpPr>
        <p:spPr>
          <a:xfrm>
            <a:off x="8695650" y="2645935"/>
            <a:ext cx="2812102" cy="725200"/>
          </a:xfrm>
          <a:prstGeom prst="rect">
            <a:avLst/>
          </a:prstGeom>
          <a:noFill/>
          <a:ln>
            <a:noFill/>
          </a:ln>
        </p:spPr>
        <p:txBody>
          <a:bodyPr spcFirstLastPara="1" wrap="square" lIns="121900" tIns="121900" rIns="121900" bIns="121900" anchor="ctr" anchorCtr="0">
            <a:noAutofit/>
          </a:bodyPr>
          <a:lstStyle/>
          <a:p>
            <a:r>
              <a:rPr lang="en-GB" b="1" dirty="0">
                <a:latin typeface="Times New Roman" panose="02020603050405020304" pitchFamily="18" charset="0"/>
                <a:cs typeface="Times New Roman" panose="02020603050405020304" pitchFamily="18" charset="0"/>
              </a:rPr>
              <a:t>Doctors can add patients Previous History</a:t>
            </a:r>
          </a:p>
          <a:p>
            <a:endParaRPr sz="1600" b="1" dirty="0">
              <a:latin typeface="Roboto"/>
              <a:ea typeface="Roboto"/>
              <a:cs typeface="Roboto"/>
              <a:sym typeface="Roboto"/>
            </a:endParaRPr>
          </a:p>
        </p:txBody>
      </p:sp>
      <p:grpSp>
        <p:nvGrpSpPr>
          <p:cNvPr id="110" name="Google Shape;1826;p33">
            <a:extLst>
              <a:ext uri="{FF2B5EF4-FFF2-40B4-BE49-F238E27FC236}">
                <a16:creationId xmlns:a16="http://schemas.microsoft.com/office/drawing/2014/main" id="{3B7CF5E9-EA05-CC98-849A-BB7231C3D98D}"/>
              </a:ext>
            </a:extLst>
          </p:cNvPr>
          <p:cNvGrpSpPr/>
          <p:nvPr/>
        </p:nvGrpSpPr>
        <p:grpSpPr>
          <a:xfrm>
            <a:off x="7023687" y="4141721"/>
            <a:ext cx="4239037" cy="1042356"/>
            <a:chOff x="4923775" y="3829000"/>
            <a:chExt cx="3179278" cy="781767"/>
          </a:xfrm>
        </p:grpSpPr>
        <p:cxnSp>
          <p:nvCxnSpPr>
            <p:cNvPr id="111" name="Google Shape;1827;p33">
              <a:extLst>
                <a:ext uri="{FF2B5EF4-FFF2-40B4-BE49-F238E27FC236}">
                  <a16:creationId xmlns:a16="http://schemas.microsoft.com/office/drawing/2014/main" id="{68154723-94CE-57C0-6539-4C3D24B00AE9}"/>
                </a:ext>
              </a:extLst>
            </p:cNvPr>
            <p:cNvCxnSpPr/>
            <p:nvPr/>
          </p:nvCxnSpPr>
          <p:spPr>
            <a:xfrm rot="10800000">
              <a:off x="4923775" y="3829000"/>
              <a:ext cx="880500" cy="4845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12" name="Google Shape;1828;p33">
              <a:extLst>
                <a:ext uri="{FF2B5EF4-FFF2-40B4-BE49-F238E27FC236}">
                  <a16:creationId xmlns:a16="http://schemas.microsoft.com/office/drawing/2014/main" id="{6E071FE4-395D-8E16-0AFA-1885F069AB18}"/>
                </a:ext>
              </a:extLst>
            </p:cNvPr>
            <p:cNvSpPr txBox="1"/>
            <p:nvPr/>
          </p:nvSpPr>
          <p:spPr>
            <a:xfrm>
              <a:off x="6184699" y="4098647"/>
              <a:ext cx="1918354" cy="512120"/>
            </a:xfrm>
            <a:prstGeom prst="rect">
              <a:avLst/>
            </a:prstGeom>
            <a:noFill/>
            <a:ln>
              <a:noFill/>
            </a:ln>
          </p:spPr>
          <p:txBody>
            <a:bodyPr spcFirstLastPara="1" wrap="square" lIns="121900" tIns="121900" rIns="121900" bIns="121900" anchor="ctr" anchorCtr="0">
              <a:noAutofit/>
            </a:bodyPr>
            <a:lstStyle/>
            <a:p>
              <a:pPr marL="12700" lvl="0">
                <a:lnSpc>
                  <a:spcPct val="115000"/>
                </a:lnSpc>
                <a:spcBef>
                  <a:spcPts val="1000"/>
                </a:spcBef>
                <a:buClr>
                  <a:schemeClr val="lt1"/>
                </a:buClr>
                <a:buSzPts val="2400"/>
              </a:pPr>
              <a:r>
                <a:rPr lang="en-GB" b="1" dirty="0">
                  <a:latin typeface="Times New Roman" panose="02020603050405020304" pitchFamily="18" charset="0"/>
                  <a:cs typeface="Times New Roman" panose="02020603050405020304" pitchFamily="18" charset="0"/>
                </a:rPr>
                <a:t>Admin can manage overall System</a:t>
              </a:r>
            </a:p>
          </p:txBody>
        </p:sp>
        <p:sp>
          <p:nvSpPr>
            <p:cNvPr id="113" name="Google Shape;1829;p33">
              <a:extLst>
                <a:ext uri="{FF2B5EF4-FFF2-40B4-BE49-F238E27FC236}">
                  <a16:creationId xmlns:a16="http://schemas.microsoft.com/office/drawing/2014/main" id="{D954197F-8DEF-8F6A-A781-E3D62FBB92AC}"/>
                </a:ext>
              </a:extLst>
            </p:cNvPr>
            <p:cNvSpPr/>
            <p:nvPr/>
          </p:nvSpPr>
          <p:spPr>
            <a:xfrm>
              <a:off x="5763312" y="4136926"/>
              <a:ext cx="337101" cy="337101"/>
            </a:xfrm>
            <a:custGeom>
              <a:avLst/>
              <a:gdLst/>
              <a:ahLst/>
              <a:cxnLst/>
              <a:rect l="l" t="t" r="r" b="b"/>
              <a:pathLst>
                <a:path w="5856" h="5856" extrusionOk="0">
                  <a:moveTo>
                    <a:pt x="2928" y="1"/>
                  </a:moveTo>
                  <a:cubicBezTo>
                    <a:pt x="1311" y="1"/>
                    <a:pt x="0" y="1311"/>
                    <a:pt x="0" y="2928"/>
                  </a:cubicBezTo>
                  <a:cubicBezTo>
                    <a:pt x="0" y="4545"/>
                    <a:pt x="1311" y="5856"/>
                    <a:pt x="2928" y="5856"/>
                  </a:cubicBezTo>
                  <a:cubicBezTo>
                    <a:pt x="4545" y="5856"/>
                    <a:pt x="5856" y="4545"/>
                    <a:pt x="5856" y="2928"/>
                  </a:cubicBezTo>
                  <a:cubicBezTo>
                    <a:pt x="5856" y="1311"/>
                    <a:pt x="4545" y="1"/>
                    <a:pt x="2928" y="1"/>
                  </a:cubicBezTo>
                  <a:close/>
                </a:path>
              </a:pathLst>
            </a:custGeom>
            <a:solidFill>
              <a:schemeClr val="accent2"/>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4" name="Google Shape;1830;p33">
            <a:extLst>
              <a:ext uri="{FF2B5EF4-FFF2-40B4-BE49-F238E27FC236}">
                <a16:creationId xmlns:a16="http://schemas.microsoft.com/office/drawing/2014/main" id="{109897D5-EBFA-FACC-0F5E-9A952B0F1852}"/>
              </a:ext>
            </a:extLst>
          </p:cNvPr>
          <p:cNvGrpSpPr/>
          <p:nvPr/>
        </p:nvGrpSpPr>
        <p:grpSpPr>
          <a:xfrm>
            <a:off x="6691631" y="3167934"/>
            <a:ext cx="4571093" cy="1231588"/>
            <a:chOff x="5359025" y="2772325"/>
            <a:chExt cx="3428320" cy="923691"/>
          </a:xfrm>
        </p:grpSpPr>
        <p:cxnSp>
          <p:nvCxnSpPr>
            <p:cNvPr id="115" name="Google Shape;1831;p33">
              <a:extLst>
                <a:ext uri="{FF2B5EF4-FFF2-40B4-BE49-F238E27FC236}">
                  <a16:creationId xmlns:a16="http://schemas.microsoft.com/office/drawing/2014/main" id="{253317ED-795A-4E43-26C2-B16ACE5A4FB9}"/>
                </a:ext>
              </a:extLst>
            </p:cNvPr>
            <p:cNvCxnSpPr/>
            <p:nvPr/>
          </p:nvCxnSpPr>
          <p:spPr>
            <a:xfrm rot="10800000">
              <a:off x="5359025" y="2772325"/>
              <a:ext cx="1155300" cy="5439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16" name="Google Shape;1832;p33">
              <a:extLst>
                <a:ext uri="{FF2B5EF4-FFF2-40B4-BE49-F238E27FC236}">
                  <a16:creationId xmlns:a16="http://schemas.microsoft.com/office/drawing/2014/main" id="{6EDB6162-0DC4-9BE1-9FAA-16F8992A435B}"/>
                </a:ext>
              </a:extLst>
            </p:cNvPr>
            <p:cNvSpPr txBox="1"/>
            <p:nvPr/>
          </p:nvSpPr>
          <p:spPr>
            <a:xfrm>
              <a:off x="6868991" y="3101154"/>
              <a:ext cx="1918354" cy="594862"/>
            </a:xfrm>
            <a:prstGeom prst="rect">
              <a:avLst/>
            </a:prstGeom>
            <a:noFill/>
            <a:ln>
              <a:noFill/>
            </a:ln>
          </p:spPr>
          <p:txBody>
            <a:bodyPr spcFirstLastPara="1" wrap="square" lIns="121900" tIns="121900" rIns="121900" bIns="121900" anchor="ctr" anchorCtr="0">
              <a:noAutofit/>
            </a:bodyPr>
            <a:lstStyle/>
            <a:p>
              <a:r>
                <a:rPr lang="en-GB" b="1" dirty="0">
                  <a:latin typeface="Times New Roman" panose="02020603050405020304" pitchFamily="18" charset="0"/>
                  <a:cs typeface="Times New Roman" panose="02020603050405020304" pitchFamily="18" charset="0"/>
                </a:rPr>
                <a:t>Allow Doctors to add Available Slots</a:t>
              </a:r>
            </a:p>
            <a:p>
              <a:endParaRPr sz="1600" b="1" dirty="0">
                <a:latin typeface="Roboto"/>
                <a:ea typeface="Roboto"/>
                <a:cs typeface="Roboto"/>
                <a:sym typeface="Roboto"/>
              </a:endParaRPr>
            </a:p>
          </p:txBody>
        </p:sp>
        <p:sp>
          <p:nvSpPr>
            <p:cNvPr id="117" name="Google Shape;1833;p33">
              <a:extLst>
                <a:ext uri="{FF2B5EF4-FFF2-40B4-BE49-F238E27FC236}">
                  <a16:creationId xmlns:a16="http://schemas.microsoft.com/office/drawing/2014/main" id="{C700B10E-F654-5DA4-606F-7A589DA2D159}"/>
                </a:ext>
              </a:extLst>
            </p:cNvPr>
            <p:cNvSpPr/>
            <p:nvPr/>
          </p:nvSpPr>
          <p:spPr>
            <a:xfrm>
              <a:off x="6464855" y="3145213"/>
              <a:ext cx="337101" cy="337101"/>
            </a:xfrm>
            <a:custGeom>
              <a:avLst/>
              <a:gdLst/>
              <a:ahLst/>
              <a:cxnLst/>
              <a:rect l="l" t="t" r="r" b="b"/>
              <a:pathLst>
                <a:path w="5856" h="5856" extrusionOk="0">
                  <a:moveTo>
                    <a:pt x="2928" y="1"/>
                  </a:moveTo>
                  <a:cubicBezTo>
                    <a:pt x="1311" y="1"/>
                    <a:pt x="0" y="1311"/>
                    <a:pt x="0" y="2928"/>
                  </a:cubicBezTo>
                  <a:cubicBezTo>
                    <a:pt x="0" y="4545"/>
                    <a:pt x="1311" y="5856"/>
                    <a:pt x="2928" y="5856"/>
                  </a:cubicBezTo>
                  <a:cubicBezTo>
                    <a:pt x="4545" y="5856"/>
                    <a:pt x="5855" y="4545"/>
                    <a:pt x="5855" y="2928"/>
                  </a:cubicBezTo>
                  <a:cubicBezTo>
                    <a:pt x="5855" y="1311"/>
                    <a:pt x="4545" y="1"/>
                    <a:pt x="2928" y="1"/>
                  </a:cubicBezTo>
                  <a:close/>
                </a:path>
              </a:pathLst>
            </a:custGeom>
            <a:solidFill>
              <a:schemeClr val="accent3"/>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18" name="Google Shape;1834;p33">
            <a:extLst>
              <a:ext uri="{FF2B5EF4-FFF2-40B4-BE49-F238E27FC236}">
                <a16:creationId xmlns:a16="http://schemas.microsoft.com/office/drawing/2014/main" id="{2B975843-880F-CA87-257F-80182F5DD0BF}"/>
              </a:ext>
            </a:extLst>
          </p:cNvPr>
          <p:cNvGrpSpPr/>
          <p:nvPr/>
        </p:nvGrpSpPr>
        <p:grpSpPr>
          <a:xfrm>
            <a:off x="1011141" y="1689632"/>
            <a:ext cx="3788634" cy="1527309"/>
            <a:chOff x="916772" y="1114575"/>
            <a:chExt cx="2841475" cy="1079995"/>
          </a:xfrm>
        </p:grpSpPr>
        <p:cxnSp>
          <p:nvCxnSpPr>
            <p:cNvPr id="119" name="Google Shape;1835;p33">
              <a:extLst>
                <a:ext uri="{FF2B5EF4-FFF2-40B4-BE49-F238E27FC236}">
                  <a16:creationId xmlns:a16="http://schemas.microsoft.com/office/drawing/2014/main" id="{024E473C-B949-21DB-5BDA-13AB36486950}"/>
                </a:ext>
              </a:extLst>
            </p:cNvPr>
            <p:cNvCxnSpPr/>
            <p:nvPr/>
          </p:nvCxnSpPr>
          <p:spPr>
            <a:xfrm>
              <a:off x="2853447" y="1637170"/>
              <a:ext cx="904800" cy="5574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20" name="Google Shape;1836;p33">
              <a:extLst>
                <a:ext uri="{FF2B5EF4-FFF2-40B4-BE49-F238E27FC236}">
                  <a16:creationId xmlns:a16="http://schemas.microsoft.com/office/drawing/2014/main" id="{D43CA6E5-B246-8CD7-B8B3-66156C01FB6C}"/>
                </a:ext>
              </a:extLst>
            </p:cNvPr>
            <p:cNvSpPr txBox="1"/>
            <p:nvPr/>
          </p:nvSpPr>
          <p:spPr>
            <a:xfrm>
              <a:off x="916772" y="1114575"/>
              <a:ext cx="1696800" cy="413700"/>
            </a:xfrm>
            <a:prstGeom prst="rect">
              <a:avLst/>
            </a:prstGeom>
            <a:noFill/>
            <a:ln>
              <a:noFill/>
            </a:ln>
          </p:spPr>
          <p:txBody>
            <a:bodyPr spcFirstLastPara="1" wrap="square" lIns="121900" tIns="121900" rIns="121900" bIns="121900" anchor="ctr" anchorCtr="0">
              <a:noAutofit/>
            </a:bodyPr>
            <a:lstStyle/>
            <a:p>
              <a:r>
                <a:rPr lang="en-US" b="1" dirty="0">
                  <a:latin typeface="Times New Roman" panose="02020603050405020304" pitchFamily="18" charset="0"/>
                  <a:cs typeface="Times New Roman" panose="02020603050405020304" pitchFamily="18" charset="0"/>
                </a:rPr>
                <a:t>Connect Patient and Doctor</a:t>
              </a:r>
            </a:p>
          </p:txBody>
        </p:sp>
        <p:sp>
          <p:nvSpPr>
            <p:cNvPr id="121" name="Google Shape;1837;p33">
              <a:extLst>
                <a:ext uri="{FF2B5EF4-FFF2-40B4-BE49-F238E27FC236}">
                  <a16:creationId xmlns:a16="http://schemas.microsoft.com/office/drawing/2014/main" id="{432D3EA5-5A27-C272-8F7C-8ED96AE6FE7A}"/>
                </a:ext>
              </a:extLst>
            </p:cNvPr>
            <p:cNvSpPr/>
            <p:nvPr/>
          </p:nvSpPr>
          <p:spPr>
            <a:xfrm>
              <a:off x="2679168" y="1152863"/>
              <a:ext cx="337158" cy="337101"/>
            </a:xfrm>
            <a:custGeom>
              <a:avLst/>
              <a:gdLst/>
              <a:ahLst/>
              <a:cxnLst/>
              <a:rect l="l" t="t" r="r" b="b"/>
              <a:pathLst>
                <a:path w="5857" h="5856" extrusionOk="0">
                  <a:moveTo>
                    <a:pt x="2928" y="1"/>
                  </a:moveTo>
                  <a:cubicBezTo>
                    <a:pt x="1312" y="1"/>
                    <a:pt x="0" y="1311"/>
                    <a:pt x="0" y="2928"/>
                  </a:cubicBezTo>
                  <a:cubicBezTo>
                    <a:pt x="0" y="4545"/>
                    <a:pt x="1312" y="5856"/>
                    <a:pt x="2928" y="5856"/>
                  </a:cubicBezTo>
                  <a:cubicBezTo>
                    <a:pt x="4545" y="5856"/>
                    <a:pt x="5857" y="4545"/>
                    <a:pt x="5857" y="2928"/>
                  </a:cubicBezTo>
                  <a:cubicBezTo>
                    <a:pt x="5857" y="1311"/>
                    <a:pt x="4545" y="1"/>
                    <a:pt x="2928" y="1"/>
                  </a:cubicBezTo>
                  <a:close/>
                </a:path>
              </a:pathLst>
            </a:custGeom>
            <a:solidFill>
              <a:schemeClr val="dk1"/>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2" name="Google Shape;1838;p33">
            <a:extLst>
              <a:ext uri="{FF2B5EF4-FFF2-40B4-BE49-F238E27FC236}">
                <a16:creationId xmlns:a16="http://schemas.microsoft.com/office/drawing/2014/main" id="{F7B586F4-D75A-DAC5-34C9-5567BA39A8F7}"/>
              </a:ext>
            </a:extLst>
          </p:cNvPr>
          <p:cNvGrpSpPr/>
          <p:nvPr/>
        </p:nvGrpSpPr>
        <p:grpSpPr>
          <a:xfrm>
            <a:off x="997817" y="3216941"/>
            <a:ext cx="4244301" cy="970040"/>
            <a:chOff x="585199" y="2787325"/>
            <a:chExt cx="3183226" cy="727530"/>
          </a:xfrm>
        </p:grpSpPr>
        <p:cxnSp>
          <p:nvCxnSpPr>
            <p:cNvPr id="123" name="Google Shape;1839;p33">
              <a:extLst>
                <a:ext uri="{FF2B5EF4-FFF2-40B4-BE49-F238E27FC236}">
                  <a16:creationId xmlns:a16="http://schemas.microsoft.com/office/drawing/2014/main" id="{01C7EAC6-7476-9BE5-0042-0C0F2BE5E8FB}"/>
                </a:ext>
              </a:extLst>
            </p:cNvPr>
            <p:cNvCxnSpPr/>
            <p:nvPr/>
          </p:nvCxnSpPr>
          <p:spPr>
            <a:xfrm rot="10800000" flipH="1">
              <a:off x="2634125" y="2787325"/>
              <a:ext cx="1134300" cy="5289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24" name="Google Shape;1840;p33">
              <a:extLst>
                <a:ext uri="{FF2B5EF4-FFF2-40B4-BE49-F238E27FC236}">
                  <a16:creationId xmlns:a16="http://schemas.microsoft.com/office/drawing/2014/main" id="{30B47BCD-0DBC-9340-231A-D3E33AABF3AF}"/>
                </a:ext>
              </a:extLst>
            </p:cNvPr>
            <p:cNvSpPr txBox="1"/>
            <p:nvPr/>
          </p:nvSpPr>
          <p:spPr>
            <a:xfrm>
              <a:off x="585199" y="3101155"/>
              <a:ext cx="1696800" cy="413700"/>
            </a:xfrm>
            <a:prstGeom prst="rect">
              <a:avLst/>
            </a:prstGeom>
            <a:noFill/>
            <a:ln>
              <a:noFill/>
            </a:ln>
          </p:spPr>
          <p:txBody>
            <a:bodyPr spcFirstLastPara="1" wrap="square" lIns="121900" tIns="121900" rIns="121900" bIns="121900" anchor="ctr" anchorCtr="0">
              <a:noAutofit/>
            </a:bodyPr>
            <a:lstStyle/>
            <a:p>
              <a:r>
                <a:rPr lang="en-US" b="1" dirty="0">
                  <a:latin typeface="Times New Roman" panose="02020603050405020304" pitchFamily="18" charset="0"/>
                  <a:cs typeface="Times New Roman" panose="02020603050405020304" pitchFamily="18" charset="0"/>
                </a:rPr>
                <a:t>Provides Health Care Services</a:t>
              </a:r>
              <a:endParaRPr lang="en-US" sz="1600" b="1" dirty="0">
                <a:latin typeface="Times New Roman" panose="02020603050405020304" pitchFamily="18" charset="0"/>
                <a:cs typeface="Times New Roman" panose="02020603050405020304" pitchFamily="18" charset="0"/>
              </a:endParaRPr>
            </a:p>
          </p:txBody>
        </p:sp>
        <p:sp>
          <p:nvSpPr>
            <p:cNvPr id="125" name="Google Shape;1841;p33">
              <a:extLst>
                <a:ext uri="{FF2B5EF4-FFF2-40B4-BE49-F238E27FC236}">
                  <a16:creationId xmlns:a16="http://schemas.microsoft.com/office/drawing/2014/main" id="{2EA745E3-D664-6B25-9B89-A665557556D9}"/>
                </a:ext>
              </a:extLst>
            </p:cNvPr>
            <p:cNvSpPr/>
            <p:nvPr/>
          </p:nvSpPr>
          <p:spPr>
            <a:xfrm>
              <a:off x="2342044" y="3145213"/>
              <a:ext cx="337101" cy="337101"/>
            </a:xfrm>
            <a:custGeom>
              <a:avLst/>
              <a:gdLst/>
              <a:ahLst/>
              <a:cxnLst/>
              <a:rect l="l" t="t" r="r" b="b"/>
              <a:pathLst>
                <a:path w="5856" h="5856" extrusionOk="0">
                  <a:moveTo>
                    <a:pt x="2928" y="1"/>
                  </a:moveTo>
                  <a:cubicBezTo>
                    <a:pt x="1312" y="1"/>
                    <a:pt x="0" y="1311"/>
                    <a:pt x="0" y="2928"/>
                  </a:cubicBezTo>
                  <a:cubicBezTo>
                    <a:pt x="0" y="4545"/>
                    <a:pt x="1312" y="5856"/>
                    <a:pt x="2928" y="5856"/>
                  </a:cubicBezTo>
                  <a:cubicBezTo>
                    <a:pt x="4545" y="5856"/>
                    <a:pt x="5856" y="4545"/>
                    <a:pt x="5856" y="2928"/>
                  </a:cubicBezTo>
                  <a:cubicBezTo>
                    <a:pt x="5856" y="1311"/>
                    <a:pt x="4545" y="1"/>
                    <a:pt x="2928" y="1"/>
                  </a:cubicBezTo>
                  <a:close/>
                </a:path>
              </a:pathLst>
            </a:custGeom>
            <a:solidFill>
              <a:srgbClr val="165BAA"/>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26" name="Google Shape;1842;p33">
            <a:extLst>
              <a:ext uri="{FF2B5EF4-FFF2-40B4-BE49-F238E27FC236}">
                <a16:creationId xmlns:a16="http://schemas.microsoft.com/office/drawing/2014/main" id="{2C34121A-C69C-9FA8-C74F-F74DE87CF145}"/>
              </a:ext>
            </a:extLst>
          </p:cNvPr>
          <p:cNvGrpSpPr/>
          <p:nvPr/>
        </p:nvGrpSpPr>
        <p:grpSpPr>
          <a:xfrm>
            <a:off x="1011141" y="4186981"/>
            <a:ext cx="4157174" cy="997096"/>
            <a:chOff x="1262411" y="3830957"/>
            <a:chExt cx="3117881" cy="681391"/>
          </a:xfrm>
        </p:grpSpPr>
        <p:cxnSp>
          <p:nvCxnSpPr>
            <p:cNvPr id="127" name="Google Shape;1843;p33">
              <a:extLst>
                <a:ext uri="{FF2B5EF4-FFF2-40B4-BE49-F238E27FC236}">
                  <a16:creationId xmlns:a16="http://schemas.microsoft.com/office/drawing/2014/main" id="{BAC35B40-FFA4-EFA8-F2C6-673DB4872925}"/>
                </a:ext>
              </a:extLst>
            </p:cNvPr>
            <p:cNvCxnSpPr/>
            <p:nvPr/>
          </p:nvCxnSpPr>
          <p:spPr>
            <a:xfrm rot="10800000" flipH="1">
              <a:off x="3499792" y="3830957"/>
              <a:ext cx="880500" cy="4845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28" name="Google Shape;1844;p33">
              <a:extLst>
                <a:ext uri="{FF2B5EF4-FFF2-40B4-BE49-F238E27FC236}">
                  <a16:creationId xmlns:a16="http://schemas.microsoft.com/office/drawing/2014/main" id="{14E9C1F8-7F55-A79E-54F8-DCD3150C41ED}"/>
                </a:ext>
              </a:extLst>
            </p:cNvPr>
            <p:cNvSpPr txBox="1"/>
            <p:nvPr/>
          </p:nvSpPr>
          <p:spPr>
            <a:xfrm>
              <a:off x="1262411" y="4098648"/>
              <a:ext cx="1696800" cy="413700"/>
            </a:xfrm>
            <a:prstGeom prst="rect">
              <a:avLst/>
            </a:prstGeom>
            <a:noFill/>
            <a:ln>
              <a:noFill/>
            </a:ln>
          </p:spPr>
          <p:txBody>
            <a:bodyPr spcFirstLastPara="1" wrap="square" lIns="121900" tIns="121900" rIns="121900" bIns="121900" anchor="ctr" anchorCtr="0">
              <a:noAutofit/>
            </a:bodyPr>
            <a:lstStyle/>
            <a:p>
              <a:r>
                <a:rPr lang="en-GB" b="1" dirty="0">
                  <a:latin typeface="Times New Roman" panose="02020603050405020304" pitchFamily="18" charset="0"/>
                  <a:cs typeface="Times New Roman" panose="02020603050405020304" pitchFamily="18" charset="0"/>
                </a:rPr>
                <a:t>Upload Test Reports</a:t>
              </a:r>
            </a:p>
          </p:txBody>
        </p:sp>
        <p:sp>
          <p:nvSpPr>
            <p:cNvPr id="129" name="Google Shape;1845;p33">
              <a:extLst>
                <a:ext uri="{FF2B5EF4-FFF2-40B4-BE49-F238E27FC236}">
                  <a16:creationId xmlns:a16="http://schemas.microsoft.com/office/drawing/2014/main" id="{1DB7719A-3092-514D-139D-898136767C6F}"/>
                </a:ext>
              </a:extLst>
            </p:cNvPr>
            <p:cNvSpPr/>
            <p:nvPr/>
          </p:nvSpPr>
          <p:spPr>
            <a:xfrm>
              <a:off x="3008129" y="4135318"/>
              <a:ext cx="337158" cy="337101"/>
            </a:xfrm>
            <a:custGeom>
              <a:avLst/>
              <a:gdLst/>
              <a:ahLst/>
              <a:cxnLst/>
              <a:rect l="l" t="t" r="r" b="b"/>
              <a:pathLst>
                <a:path w="5857" h="5856" extrusionOk="0">
                  <a:moveTo>
                    <a:pt x="2929" y="1"/>
                  </a:moveTo>
                  <a:cubicBezTo>
                    <a:pt x="1312" y="1"/>
                    <a:pt x="1" y="1311"/>
                    <a:pt x="1" y="2928"/>
                  </a:cubicBezTo>
                  <a:cubicBezTo>
                    <a:pt x="1" y="4545"/>
                    <a:pt x="1312" y="5856"/>
                    <a:pt x="2929" y="5856"/>
                  </a:cubicBezTo>
                  <a:cubicBezTo>
                    <a:pt x="4546" y="5856"/>
                    <a:pt x="5856" y="4545"/>
                    <a:pt x="5856" y="2928"/>
                  </a:cubicBezTo>
                  <a:cubicBezTo>
                    <a:pt x="5856" y="1311"/>
                    <a:pt x="4546" y="1"/>
                    <a:pt x="2929" y="1"/>
                  </a:cubicBezTo>
                  <a:close/>
                </a:path>
              </a:pathLst>
            </a:custGeom>
            <a:solidFill>
              <a:srgbClr val="5C58B2"/>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30" name="Google Shape;1846;p33">
            <a:extLst>
              <a:ext uri="{FF2B5EF4-FFF2-40B4-BE49-F238E27FC236}">
                <a16:creationId xmlns:a16="http://schemas.microsoft.com/office/drawing/2014/main" id="{E3CD2FA1-B384-626E-51B5-FD1F8A8838FB}"/>
              </a:ext>
            </a:extLst>
          </p:cNvPr>
          <p:cNvSpPr/>
          <p:nvPr/>
        </p:nvSpPr>
        <p:spPr>
          <a:xfrm>
            <a:off x="8167287" y="2693018"/>
            <a:ext cx="449468" cy="449468"/>
          </a:xfrm>
          <a:custGeom>
            <a:avLst/>
            <a:gdLst/>
            <a:ahLst/>
            <a:cxnLst/>
            <a:rect l="l" t="t" r="r" b="b"/>
            <a:pathLst>
              <a:path w="5856" h="5856" extrusionOk="0">
                <a:moveTo>
                  <a:pt x="2928" y="1"/>
                </a:moveTo>
                <a:cubicBezTo>
                  <a:pt x="1311" y="1"/>
                  <a:pt x="1" y="1311"/>
                  <a:pt x="1" y="2928"/>
                </a:cubicBezTo>
                <a:cubicBezTo>
                  <a:pt x="1" y="4545"/>
                  <a:pt x="1311" y="5856"/>
                  <a:pt x="2928" y="5856"/>
                </a:cubicBezTo>
                <a:cubicBezTo>
                  <a:pt x="4545" y="5856"/>
                  <a:pt x="5856" y="4545"/>
                  <a:pt x="5856" y="2928"/>
                </a:cubicBezTo>
                <a:cubicBezTo>
                  <a:pt x="5856" y="1311"/>
                  <a:pt x="4545" y="1"/>
                  <a:pt x="2928" y="1"/>
                </a:cubicBezTo>
                <a:close/>
              </a:path>
            </a:pathLst>
          </a:custGeom>
          <a:solidFill>
            <a:schemeClr val="accent4"/>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nvGrpSpPr>
          <p:cNvPr id="131" name="Google Shape;1847;p33">
            <a:extLst>
              <a:ext uri="{FF2B5EF4-FFF2-40B4-BE49-F238E27FC236}">
                <a16:creationId xmlns:a16="http://schemas.microsoft.com/office/drawing/2014/main" id="{B0B538F8-037B-EFBE-91B9-5A417582E0B8}"/>
              </a:ext>
            </a:extLst>
          </p:cNvPr>
          <p:cNvGrpSpPr/>
          <p:nvPr/>
        </p:nvGrpSpPr>
        <p:grpSpPr>
          <a:xfrm>
            <a:off x="7023686" y="1642316"/>
            <a:ext cx="3976451" cy="1023567"/>
            <a:chOff x="5238750" y="1114575"/>
            <a:chExt cx="2982338" cy="767675"/>
          </a:xfrm>
        </p:grpSpPr>
        <p:cxnSp>
          <p:nvCxnSpPr>
            <p:cNvPr id="132" name="Google Shape;1848;p33">
              <a:extLst>
                <a:ext uri="{FF2B5EF4-FFF2-40B4-BE49-F238E27FC236}">
                  <a16:creationId xmlns:a16="http://schemas.microsoft.com/office/drawing/2014/main" id="{E5389921-D5BB-26BA-B10A-66B15E0296AF}"/>
                </a:ext>
              </a:extLst>
            </p:cNvPr>
            <p:cNvCxnSpPr/>
            <p:nvPr/>
          </p:nvCxnSpPr>
          <p:spPr>
            <a:xfrm flipH="1">
              <a:off x="5238750" y="1323050"/>
              <a:ext cx="915600" cy="5592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33" name="Google Shape;1849;p33">
              <a:extLst>
                <a:ext uri="{FF2B5EF4-FFF2-40B4-BE49-F238E27FC236}">
                  <a16:creationId xmlns:a16="http://schemas.microsoft.com/office/drawing/2014/main" id="{D38AA8F8-4690-76BC-FF7C-741E55A1309A}"/>
                </a:ext>
              </a:extLst>
            </p:cNvPr>
            <p:cNvSpPr txBox="1"/>
            <p:nvPr/>
          </p:nvSpPr>
          <p:spPr>
            <a:xfrm>
              <a:off x="6529388" y="1114575"/>
              <a:ext cx="1691700" cy="413700"/>
            </a:xfrm>
            <a:prstGeom prst="rect">
              <a:avLst/>
            </a:prstGeom>
            <a:noFill/>
            <a:ln>
              <a:noFill/>
            </a:ln>
          </p:spPr>
          <p:txBody>
            <a:bodyPr spcFirstLastPara="1" wrap="square" lIns="121900" tIns="121900" rIns="121900" bIns="121900" anchor="ctr" anchorCtr="0">
              <a:noAutofit/>
            </a:bodyPr>
            <a:lstStyle/>
            <a:p>
              <a:r>
                <a:rPr lang="en-GB" b="1" dirty="0">
                  <a:latin typeface="Times New Roman" panose="02020603050405020304" pitchFamily="18" charset="0"/>
                  <a:cs typeface="Times New Roman" panose="02020603050405020304" pitchFamily="18" charset="0"/>
                </a:rPr>
                <a:t>Doctors Availability</a:t>
              </a:r>
            </a:p>
          </p:txBody>
        </p:sp>
        <p:sp>
          <p:nvSpPr>
            <p:cNvPr id="134" name="Google Shape;1850;p33">
              <a:extLst>
                <a:ext uri="{FF2B5EF4-FFF2-40B4-BE49-F238E27FC236}">
                  <a16:creationId xmlns:a16="http://schemas.microsoft.com/office/drawing/2014/main" id="{0A104BFE-02E0-B9B0-137C-B384458BBA9B}"/>
                </a:ext>
              </a:extLst>
            </p:cNvPr>
            <p:cNvSpPr/>
            <p:nvPr/>
          </p:nvSpPr>
          <p:spPr>
            <a:xfrm>
              <a:off x="6103891" y="1152863"/>
              <a:ext cx="337101" cy="337101"/>
            </a:xfrm>
            <a:custGeom>
              <a:avLst/>
              <a:gdLst/>
              <a:ahLst/>
              <a:cxnLst/>
              <a:rect l="l" t="t" r="r" b="b"/>
              <a:pathLst>
                <a:path w="5856" h="5856" extrusionOk="0">
                  <a:moveTo>
                    <a:pt x="2928" y="1"/>
                  </a:moveTo>
                  <a:cubicBezTo>
                    <a:pt x="1311" y="1"/>
                    <a:pt x="0" y="1311"/>
                    <a:pt x="0" y="2928"/>
                  </a:cubicBezTo>
                  <a:cubicBezTo>
                    <a:pt x="0" y="4545"/>
                    <a:pt x="1311" y="5856"/>
                    <a:pt x="2928" y="5856"/>
                  </a:cubicBezTo>
                  <a:cubicBezTo>
                    <a:pt x="4545" y="5856"/>
                    <a:pt x="5855" y="4545"/>
                    <a:pt x="5855" y="2928"/>
                  </a:cubicBezTo>
                  <a:cubicBezTo>
                    <a:pt x="5855" y="1311"/>
                    <a:pt x="4545" y="1"/>
                    <a:pt x="2928" y="1"/>
                  </a:cubicBezTo>
                  <a:close/>
                </a:path>
              </a:pathLst>
            </a:custGeom>
            <a:solidFill>
              <a:schemeClr val="accent5"/>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135" name="Google Shape;1851;p33">
            <a:extLst>
              <a:ext uri="{FF2B5EF4-FFF2-40B4-BE49-F238E27FC236}">
                <a16:creationId xmlns:a16="http://schemas.microsoft.com/office/drawing/2014/main" id="{CF8BB8E2-6240-C04A-7873-387A72EA462A}"/>
              </a:ext>
            </a:extLst>
          </p:cNvPr>
          <p:cNvGrpSpPr/>
          <p:nvPr/>
        </p:nvGrpSpPr>
        <p:grpSpPr>
          <a:xfrm>
            <a:off x="997817" y="2620216"/>
            <a:ext cx="4246878" cy="670168"/>
            <a:chOff x="457200" y="2110776"/>
            <a:chExt cx="3185158" cy="502626"/>
          </a:xfrm>
        </p:grpSpPr>
        <p:cxnSp>
          <p:nvCxnSpPr>
            <p:cNvPr id="136" name="Google Shape;1852;p33">
              <a:extLst>
                <a:ext uri="{FF2B5EF4-FFF2-40B4-BE49-F238E27FC236}">
                  <a16:creationId xmlns:a16="http://schemas.microsoft.com/office/drawing/2014/main" id="{CA124AD0-764B-DD61-94C1-74C4BB93DB7B}"/>
                </a:ext>
              </a:extLst>
            </p:cNvPr>
            <p:cNvCxnSpPr/>
            <p:nvPr/>
          </p:nvCxnSpPr>
          <p:spPr>
            <a:xfrm>
              <a:off x="2487058" y="2354802"/>
              <a:ext cx="1155300" cy="258600"/>
            </a:xfrm>
            <a:prstGeom prst="bentConnector3">
              <a:avLst>
                <a:gd name="adj1" fmla="val 50000"/>
              </a:avLst>
            </a:prstGeom>
            <a:noFill/>
            <a:ln w="9525" cap="flat" cmpd="sng">
              <a:solidFill>
                <a:srgbClr val="D9D9D9"/>
              </a:solidFill>
              <a:prstDash val="solid"/>
              <a:round/>
              <a:headEnd type="none" w="med" len="med"/>
              <a:tailEnd type="none" w="med" len="med"/>
            </a:ln>
          </p:spPr>
        </p:cxnSp>
        <p:sp>
          <p:nvSpPr>
            <p:cNvPr id="137" name="Google Shape;1853;p33">
              <a:extLst>
                <a:ext uri="{FF2B5EF4-FFF2-40B4-BE49-F238E27FC236}">
                  <a16:creationId xmlns:a16="http://schemas.microsoft.com/office/drawing/2014/main" id="{8049E0EE-FF20-4C06-CFDC-FE54F7A9742E}"/>
                </a:ext>
              </a:extLst>
            </p:cNvPr>
            <p:cNvSpPr txBox="1"/>
            <p:nvPr/>
          </p:nvSpPr>
          <p:spPr>
            <a:xfrm>
              <a:off x="457200" y="2110776"/>
              <a:ext cx="1672074" cy="413700"/>
            </a:xfrm>
            <a:prstGeom prst="rect">
              <a:avLst/>
            </a:prstGeom>
            <a:noFill/>
            <a:ln>
              <a:noFill/>
            </a:ln>
          </p:spPr>
          <p:txBody>
            <a:bodyPr spcFirstLastPara="1" wrap="square" lIns="121900" tIns="121900" rIns="121900" bIns="121900" anchor="ctr" anchorCtr="0">
              <a:noAutofit/>
            </a:bodyPr>
            <a:lstStyle/>
            <a:p>
              <a:r>
                <a:rPr lang="en-US" b="1" dirty="0">
                  <a:latin typeface="Times New Roman" panose="02020603050405020304" pitchFamily="18" charset="0"/>
                  <a:cs typeface="Times New Roman" panose="02020603050405020304" pitchFamily="18" charset="0"/>
                </a:rPr>
                <a:t>Book Appointments</a:t>
              </a:r>
              <a:endParaRPr lang="en-US" sz="1400" b="1" dirty="0">
                <a:latin typeface="Times New Roman" panose="02020603050405020304" pitchFamily="18" charset="0"/>
                <a:cs typeface="Times New Roman" panose="02020603050405020304" pitchFamily="18" charset="0"/>
              </a:endParaRPr>
            </a:p>
          </p:txBody>
        </p:sp>
        <p:sp>
          <p:nvSpPr>
            <p:cNvPr id="138" name="Google Shape;1854;p33">
              <a:extLst>
                <a:ext uri="{FF2B5EF4-FFF2-40B4-BE49-F238E27FC236}">
                  <a16:creationId xmlns:a16="http://schemas.microsoft.com/office/drawing/2014/main" id="{28572091-8A75-D090-86FC-C93290A191E3}"/>
                </a:ext>
              </a:extLst>
            </p:cNvPr>
            <p:cNvSpPr/>
            <p:nvPr/>
          </p:nvSpPr>
          <p:spPr>
            <a:xfrm>
              <a:off x="2207119" y="2136963"/>
              <a:ext cx="337158" cy="337101"/>
            </a:xfrm>
            <a:custGeom>
              <a:avLst/>
              <a:gdLst/>
              <a:ahLst/>
              <a:cxnLst/>
              <a:rect l="l" t="t" r="r" b="b"/>
              <a:pathLst>
                <a:path w="5857" h="5856" extrusionOk="0">
                  <a:moveTo>
                    <a:pt x="2929" y="1"/>
                  </a:moveTo>
                  <a:cubicBezTo>
                    <a:pt x="1312" y="1"/>
                    <a:pt x="1" y="1311"/>
                    <a:pt x="1" y="2928"/>
                  </a:cubicBezTo>
                  <a:cubicBezTo>
                    <a:pt x="1" y="4545"/>
                    <a:pt x="1312" y="5856"/>
                    <a:pt x="2929" y="5856"/>
                  </a:cubicBezTo>
                  <a:cubicBezTo>
                    <a:pt x="4546" y="5856"/>
                    <a:pt x="5856" y="4545"/>
                    <a:pt x="5856" y="2928"/>
                  </a:cubicBezTo>
                  <a:cubicBezTo>
                    <a:pt x="5856" y="1311"/>
                    <a:pt x="4546" y="1"/>
                    <a:pt x="2929" y="1"/>
                  </a:cubicBezTo>
                  <a:close/>
                </a:path>
              </a:pathLst>
            </a:custGeom>
            <a:solidFill>
              <a:schemeClr val="accent2">
                <a:lumMod val="50000"/>
              </a:schemeClr>
            </a:solidFill>
            <a:ln w="9525" cap="flat" cmpd="sng">
              <a:solidFill>
                <a:srgbClr val="D9D9D9"/>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45" name="Title 1">
            <a:extLst>
              <a:ext uri="{FF2B5EF4-FFF2-40B4-BE49-F238E27FC236}">
                <a16:creationId xmlns:a16="http://schemas.microsoft.com/office/drawing/2014/main" id="{DC93E90D-6AB5-FFFE-BAE2-9904BBA9B346}"/>
              </a:ext>
            </a:extLst>
          </p:cNvPr>
          <p:cNvSpPr txBox="1">
            <a:spLocks/>
          </p:cNvSpPr>
          <p:nvPr/>
        </p:nvSpPr>
        <p:spPr>
          <a:xfrm>
            <a:off x="609600" y="274641"/>
            <a:ext cx="10972801" cy="71596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IN" b="1" dirty="0">
                <a:solidFill>
                  <a:schemeClr val="tx1"/>
                </a:solidFill>
                <a:latin typeface="Times New Roman" panose="02020603050405020304" pitchFamily="18" charset="0"/>
                <a:cs typeface="Times New Roman" panose="02020603050405020304" pitchFamily="18" charset="0"/>
              </a:rPr>
              <a:t>INTRODUCTION</a:t>
            </a:r>
          </a:p>
        </p:txBody>
      </p:sp>
      <p:pic>
        <p:nvPicPr>
          <p:cNvPr id="1026" name="Picture 2" descr="Introduction icon PNG and SVG Free Download">
            <a:extLst>
              <a:ext uri="{FF2B5EF4-FFF2-40B4-BE49-F238E27FC236}">
                <a16:creationId xmlns:a16="http://schemas.microsoft.com/office/drawing/2014/main" id="{1354982F-0C77-BEA6-016A-7858A5965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087" y="1689632"/>
            <a:ext cx="3463501" cy="3494445"/>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208;p19">
            <a:extLst>
              <a:ext uri="{FF2B5EF4-FFF2-40B4-BE49-F238E27FC236}">
                <a16:creationId xmlns:a16="http://schemas.microsoft.com/office/drawing/2014/main" id="{D1D88D2D-8A15-CC18-A7FB-6088F1155D0D}"/>
              </a:ext>
            </a:extLst>
          </p:cNvPr>
          <p:cNvSpPr txBox="1">
            <a:spLocks/>
          </p:cNvSpPr>
          <p:nvPr/>
        </p:nvSpPr>
        <p:spPr>
          <a:xfrm>
            <a:off x="3957449" y="6442635"/>
            <a:ext cx="4397432" cy="398215"/>
          </a:xfrm>
          <a:prstGeom prst="rect">
            <a:avLst/>
          </a:prstGeom>
          <a:noFill/>
          <a:ln>
            <a:noFill/>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ts val="1400"/>
            </a:pPr>
            <a:r>
              <a:rPr lang="en-GB" sz="1200" dirty="0">
                <a:solidFill>
                  <a:schemeClr val="lt1"/>
                </a:solidFill>
                <a:latin typeface="Times New Roman" panose="02020603050405020304" pitchFamily="18" charset="0"/>
                <a:cs typeface="Times New Roman" panose="02020603050405020304" pitchFamily="18" charset="0"/>
              </a:rPr>
              <a:t>Department of Computer Science </a:t>
            </a:r>
          </a:p>
          <a:p>
            <a:pPr algn="ctr">
              <a:buSzPts val="1400"/>
            </a:pPr>
            <a:r>
              <a:rPr lang="en-GB" sz="1200" dirty="0">
                <a:solidFill>
                  <a:schemeClr val="lt1"/>
                </a:solidFill>
                <a:latin typeface="Times New Roman" panose="02020603050405020304" pitchFamily="18" charset="0"/>
                <a:cs typeface="Times New Roman" panose="02020603050405020304" pitchFamily="18" charset="0"/>
              </a:rPr>
              <a:t>HITEC University, Taxila</a:t>
            </a:r>
          </a:p>
        </p:txBody>
      </p:sp>
      <p:sp>
        <p:nvSpPr>
          <p:cNvPr id="38" name="Google Shape;147;p14">
            <a:extLst>
              <a:ext uri="{FF2B5EF4-FFF2-40B4-BE49-F238E27FC236}">
                <a16:creationId xmlns:a16="http://schemas.microsoft.com/office/drawing/2014/main" id="{1B3DD4C6-113B-8B7B-8819-456D5EE9C649}"/>
              </a:ext>
            </a:extLst>
          </p:cNvPr>
          <p:cNvSpPr txBox="1">
            <a:spLocks noGrp="1"/>
          </p:cNvSpPr>
          <p:nvPr>
            <p:ph type="dt" sz="half"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bg1"/>
                </a:solidFill>
                <a:latin typeface="Arial"/>
                <a:ea typeface="Arial"/>
                <a:cs typeface="Arial"/>
                <a:sym typeface="Arial"/>
              </a:rPr>
              <a:t>7/8/2023</a:t>
            </a:r>
            <a:endParaRPr sz="1400" b="0" i="0" u="none" strike="noStrike" cap="none" dirty="0">
              <a:solidFill>
                <a:schemeClr val="bg1"/>
              </a:solidFill>
              <a:latin typeface="Arial"/>
              <a:ea typeface="Arial"/>
              <a:cs typeface="Arial"/>
              <a:sym typeface="Arial"/>
            </a:endParaRPr>
          </a:p>
        </p:txBody>
      </p:sp>
      <p:pic>
        <p:nvPicPr>
          <p:cNvPr id="39" name="Google Shape;394;p37" descr="fav.png"/>
          <p:cNvPicPr preferRelativeResize="0"/>
          <p:nvPr/>
        </p:nvPicPr>
        <p:blipFill rotWithShape="1">
          <a:blip r:embed="rId3">
            <a:alphaModFix/>
          </a:blip>
          <a:srcRect/>
          <a:stretch/>
        </p:blipFill>
        <p:spPr>
          <a:xfrm>
            <a:off x="10408725" y="154153"/>
            <a:ext cx="1401691" cy="1401691"/>
          </a:xfrm>
          <a:prstGeom prst="rect">
            <a:avLst/>
          </a:prstGeom>
          <a:noFill/>
          <a:ln>
            <a:noFill/>
          </a:ln>
        </p:spPr>
      </p:pic>
    </p:spTree>
    <p:extLst>
      <p:ext uri="{BB962C8B-B14F-4D97-AF65-F5344CB8AC3E}">
        <p14:creationId xmlns:p14="http://schemas.microsoft.com/office/powerpoint/2010/main" val="428428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anim calcmode="lin" valueType="num">
                                      <p:cBhvr>
                                        <p:cTn id="13" dur="1000" fill="hold"/>
                                        <p:tgtEl>
                                          <p:spTgt spid="74"/>
                                        </p:tgtEl>
                                        <p:attrNameLst>
                                          <p:attrName>ppt_x</p:attrName>
                                        </p:attrNameLst>
                                      </p:cBhvr>
                                      <p:tavLst>
                                        <p:tav tm="0">
                                          <p:val>
                                            <p:strVal val="#ppt_x"/>
                                          </p:val>
                                        </p:tav>
                                        <p:tav tm="100000">
                                          <p:val>
                                            <p:strVal val="#ppt_x"/>
                                          </p:val>
                                        </p:tav>
                                      </p:tavLst>
                                    </p:anim>
                                    <p:anim calcmode="lin" valueType="num">
                                      <p:cBhvr>
                                        <p:cTn id="14" dur="1000" fill="hold"/>
                                        <p:tgtEl>
                                          <p:spTgt spid="7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1000"/>
                                        <p:tgtEl>
                                          <p:spTgt spid="109"/>
                                        </p:tgtEl>
                                      </p:cBhvr>
                                    </p:animEffect>
                                    <p:anim calcmode="lin" valueType="num">
                                      <p:cBhvr>
                                        <p:cTn id="18" dur="1000" fill="hold"/>
                                        <p:tgtEl>
                                          <p:spTgt spid="109"/>
                                        </p:tgtEl>
                                        <p:attrNameLst>
                                          <p:attrName>ppt_x</p:attrName>
                                        </p:attrNameLst>
                                      </p:cBhvr>
                                      <p:tavLst>
                                        <p:tav tm="0">
                                          <p:val>
                                            <p:strVal val="#ppt_x"/>
                                          </p:val>
                                        </p:tav>
                                        <p:tav tm="100000">
                                          <p:val>
                                            <p:strVal val="#ppt_x"/>
                                          </p:val>
                                        </p:tav>
                                      </p:tavLst>
                                    </p:anim>
                                    <p:anim calcmode="lin" valueType="num">
                                      <p:cBhvr>
                                        <p:cTn id="19" dur="1000" fill="hold"/>
                                        <p:tgtEl>
                                          <p:spTgt spid="10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1000"/>
                                        <p:tgtEl>
                                          <p:spTgt spid="110"/>
                                        </p:tgtEl>
                                      </p:cBhvr>
                                    </p:animEffect>
                                    <p:anim calcmode="lin" valueType="num">
                                      <p:cBhvr>
                                        <p:cTn id="23" dur="1000" fill="hold"/>
                                        <p:tgtEl>
                                          <p:spTgt spid="110"/>
                                        </p:tgtEl>
                                        <p:attrNameLst>
                                          <p:attrName>ppt_x</p:attrName>
                                        </p:attrNameLst>
                                      </p:cBhvr>
                                      <p:tavLst>
                                        <p:tav tm="0">
                                          <p:val>
                                            <p:strVal val="#ppt_x"/>
                                          </p:val>
                                        </p:tav>
                                        <p:tav tm="100000">
                                          <p:val>
                                            <p:strVal val="#ppt_x"/>
                                          </p:val>
                                        </p:tav>
                                      </p:tavLst>
                                    </p:anim>
                                    <p:anim calcmode="lin" valueType="num">
                                      <p:cBhvr>
                                        <p:cTn id="24" dur="1000" fill="hold"/>
                                        <p:tgtEl>
                                          <p:spTgt spid="1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1000"/>
                                        <p:tgtEl>
                                          <p:spTgt spid="114"/>
                                        </p:tgtEl>
                                      </p:cBhvr>
                                    </p:animEffect>
                                    <p:anim calcmode="lin" valueType="num">
                                      <p:cBhvr>
                                        <p:cTn id="28" dur="1000" fill="hold"/>
                                        <p:tgtEl>
                                          <p:spTgt spid="114"/>
                                        </p:tgtEl>
                                        <p:attrNameLst>
                                          <p:attrName>ppt_x</p:attrName>
                                        </p:attrNameLst>
                                      </p:cBhvr>
                                      <p:tavLst>
                                        <p:tav tm="0">
                                          <p:val>
                                            <p:strVal val="#ppt_x"/>
                                          </p:val>
                                        </p:tav>
                                        <p:tav tm="100000">
                                          <p:val>
                                            <p:strVal val="#ppt_x"/>
                                          </p:val>
                                        </p:tav>
                                      </p:tavLst>
                                    </p:anim>
                                    <p:anim calcmode="lin" valueType="num">
                                      <p:cBhvr>
                                        <p:cTn id="29" dur="1000" fill="hold"/>
                                        <p:tgtEl>
                                          <p:spTgt spid="1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8"/>
                                        </p:tgtEl>
                                        <p:attrNameLst>
                                          <p:attrName>style.visibility</p:attrName>
                                        </p:attrNameLst>
                                      </p:cBhvr>
                                      <p:to>
                                        <p:strVal val="visible"/>
                                      </p:to>
                                    </p:set>
                                    <p:animEffect transition="in" filter="fade">
                                      <p:cBhvr>
                                        <p:cTn id="32" dur="1000"/>
                                        <p:tgtEl>
                                          <p:spTgt spid="118"/>
                                        </p:tgtEl>
                                      </p:cBhvr>
                                    </p:animEffect>
                                    <p:anim calcmode="lin" valueType="num">
                                      <p:cBhvr>
                                        <p:cTn id="33" dur="1000" fill="hold"/>
                                        <p:tgtEl>
                                          <p:spTgt spid="118"/>
                                        </p:tgtEl>
                                        <p:attrNameLst>
                                          <p:attrName>ppt_x</p:attrName>
                                        </p:attrNameLst>
                                      </p:cBhvr>
                                      <p:tavLst>
                                        <p:tav tm="0">
                                          <p:val>
                                            <p:strVal val="#ppt_x"/>
                                          </p:val>
                                        </p:tav>
                                        <p:tav tm="100000">
                                          <p:val>
                                            <p:strVal val="#ppt_x"/>
                                          </p:val>
                                        </p:tav>
                                      </p:tavLst>
                                    </p:anim>
                                    <p:anim calcmode="lin" valueType="num">
                                      <p:cBhvr>
                                        <p:cTn id="34" dur="1000" fill="hold"/>
                                        <p:tgtEl>
                                          <p:spTgt spid="11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1000"/>
                                        <p:tgtEl>
                                          <p:spTgt spid="122"/>
                                        </p:tgtEl>
                                      </p:cBhvr>
                                    </p:animEffect>
                                    <p:anim calcmode="lin" valueType="num">
                                      <p:cBhvr>
                                        <p:cTn id="38" dur="1000" fill="hold"/>
                                        <p:tgtEl>
                                          <p:spTgt spid="122"/>
                                        </p:tgtEl>
                                        <p:attrNameLst>
                                          <p:attrName>ppt_x</p:attrName>
                                        </p:attrNameLst>
                                      </p:cBhvr>
                                      <p:tavLst>
                                        <p:tav tm="0">
                                          <p:val>
                                            <p:strVal val="#ppt_x"/>
                                          </p:val>
                                        </p:tav>
                                        <p:tav tm="100000">
                                          <p:val>
                                            <p:strVal val="#ppt_x"/>
                                          </p:val>
                                        </p:tav>
                                      </p:tavLst>
                                    </p:anim>
                                    <p:anim calcmode="lin" valueType="num">
                                      <p:cBhvr>
                                        <p:cTn id="39" dur="1000" fill="hold"/>
                                        <p:tgtEl>
                                          <p:spTgt spid="1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26"/>
                                        </p:tgtEl>
                                        <p:attrNameLst>
                                          <p:attrName>style.visibility</p:attrName>
                                        </p:attrNameLst>
                                      </p:cBhvr>
                                      <p:to>
                                        <p:strVal val="visible"/>
                                      </p:to>
                                    </p:set>
                                    <p:animEffect transition="in" filter="fade">
                                      <p:cBhvr>
                                        <p:cTn id="42" dur="1000"/>
                                        <p:tgtEl>
                                          <p:spTgt spid="126"/>
                                        </p:tgtEl>
                                      </p:cBhvr>
                                    </p:animEffect>
                                    <p:anim calcmode="lin" valueType="num">
                                      <p:cBhvr>
                                        <p:cTn id="43" dur="1000" fill="hold"/>
                                        <p:tgtEl>
                                          <p:spTgt spid="126"/>
                                        </p:tgtEl>
                                        <p:attrNameLst>
                                          <p:attrName>ppt_x</p:attrName>
                                        </p:attrNameLst>
                                      </p:cBhvr>
                                      <p:tavLst>
                                        <p:tav tm="0">
                                          <p:val>
                                            <p:strVal val="#ppt_x"/>
                                          </p:val>
                                        </p:tav>
                                        <p:tav tm="100000">
                                          <p:val>
                                            <p:strVal val="#ppt_x"/>
                                          </p:val>
                                        </p:tav>
                                      </p:tavLst>
                                    </p:anim>
                                    <p:anim calcmode="lin" valueType="num">
                                      <p:cBhvr>
                                        <p:cTn id="44" dur="1000" fill="hold"/>
                                        <p:tgtEl>
                                          <p:spTgt spid="12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fade">
                                      <p:cBhvr>
                                        <p:cTn id="47" dur="1000"/>
                                        <p:tgtEl>
                                          <p:spTgt spid="130"/>
                                        </p:tgtEl>
                                      </p:cBhvr>
                                    </p:animEffect>
                                    <p:anim calcmode="lin" valueType="num">
                                      <p:cBhvr>
                                        <p:cTn id="48" dur="1000" fill="hold"/>
                                        <p:tgtEl>
                                          <p:spTgt spid="130"/>
                                        </p:tgtEl>
                                        <p:attrNameLst>
                                          <p:attrName>ppt_x</p:attrName>
                                        </p:attrNameLst>
                                      </p:cBhvr>
                                      <p:tavLst>
                                        <p:tav tm="0">
                                          <p:val>
                                            <p:strVal val="#ppt_x"/>
                                          </p:val>
                                        </p:tav>
                                        <p:tav tm="100000">
                                          <p:val>
                                            <p:strVal val="#ppt_x"/>
                                          </p:val>
                                        </p:tav>
                                      </p:tavLst>
                                    </p:anim>
                                    <p:anim calcmode="lin" valueType="num">
                                      <p:cBhvr>
                                        <p:cTn id="49" dur="1000" fill="hold"/>
                                        <p:tgtEl>
                                          <p:spTgt spid="13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fade">
                                      <p:cBhvr>
                                        <p:cTn id="52" dur="1000"/>
                                        <p:tgtEl>
                                          <p:spTgt spid="131"/>
                                        </p:tgtEl>
                                      </p:cBhvr>
                                    </p:animEffect>
                                    <p:anim calcmode="lin" valueType="num">
                                      <p:cBhvr>
                                        <p:cTn id="53" dur="1000" fill="hold"/>
                                        <p:tgtEl>
                                          <p:spTgt spid="131"/>
                                        </p:tgtEl>
                                        <p:attrNameLst>
                                          <p:attrName>ppt_x</p:attrName>
                                        </p:attrNameLst>
                                      </p:cBhvr>
                                      <p:tavLst>
                                        <p:tav tm="0">
                                          <p:val>
                                            <p:strVal val="#ppt_x"/>
                                          </p:val>
                                        </p:tav>
                                        <p:tav tm="100000">
                                          <p:val>
                                            <p:strVal val="#ppt_x"/>
                                          </p:val>
                                        </p:tav>
                                      </p:tavLst>
                                    </p:anim>
                                    <p:anim calcmode="lin" valueType="num">
                                      <p:cBhvr>
                                        <p:cTn id="54" dur="1000" fill="hold"/>
                                        <p:tgtEl>
                                          <p:spTgt spid="13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35"/>
                                        </p:tgtEl>
                                        <p:attrNameLst>
                                          <p:attrName>style.visibility</p:attrName>
                                        </p:attrNameLst>
                                      </p:cBhvr>
                                      <p:to>
                                        <p:strVal val="visible"/>
                                      </p:to>
                                    </p:set>
                                    <p:animEffect transition="in" filter="fade">
                                      <p:cBhvr>
                                        <p:cTn id="57" dur="1000"/>
                                        <p:tgtEl>
                                          <p:spTgt spid="135"/>
                                        </p:tgtEl>
                                      </p:cBhvr>
                                    </p:animEffect>
                                    <p:anim calcmode="lin" valueType="num">
                                      <p:cBhvr>
                                        <p:cTn id="58" dur="1000" fill="hold"/>
                                        <p:tgtEl>
                                          <p:spTgt spid="135"/>
                                        </p:tgtEl>
                                        <p:attrNameLst>
                                          <p:attrName>ppt_x</p:attrName>
                                        </p:attrNameLst>
                                      </p:cBhvr>
                                      <p:tavLst>
                                        <p:tav tm="0">
                                          <p:val>
                                            <p:strVal val="#ppt_x"/>
                                          </p:val>
                                        </p:tav>
                                        <p:tav tm="100000">
                                          <p:val>
                                            <p:strVal val="#ppt_x"/>
                                          </p:val>
                                        </p:tav>
                                      </p:tavLst>
                                    </p:anim>
                                    <p:anim calcmode="lin" valueType="num">
                                      <p:cBhvr>
                                        <p:cTn id="59" dur="1000" fill="hold"/>
                                        <p:tgtEl>
                                          <p:spTgt spid="13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5"/>
                                        </p:tgtEl>
                                        <p:attrNameLst>
                                          <p:attrName>style.visibility</p:attrName>
                                        </p:attrNameLst>
                                      </p:cBhvr>
                                      <p:to>
                                        <p:strVal val="visible"/>
                                      </p:to>
                                    </p:set>
                                    <p:animEffect transition="in" filter="fade">
                                      <p:cBhvr>
                                        <p:cTn id="62" dur="1000"/>
                                        <p:tgtEl>
                                          <p:spTgt spid="145"/>
                                        </p:tgtEl>
                                      </p:cBhvr>
                                    </p:animEffect>
                                    <p:anim calcmode="lin" valueType="num">
                                      <p:cBhvr>
                                        <p:cTn id="63" dur="1000" fill="hold"/>
                                        <p:tgtEl>
                                          <p:spTgt spid="145"/>
                                        </p:tgtEl>
                                        <p:attrNameLst>
                                          <p:attrName>ppt_x</p:attrName>
                                        </p:attrNameLst>
                                      </p:cBhvr>
                                      <p:tavLst>
                                        <p:tav tm="0">
                                          <p:val>
                                            <p:strVal val="#ppt_x"/>
                                          </p:val>
                                        </p:tav>
                                        <p:tav tm="100000">
                                          <p:val>
                                            <p:strVal val="#ppt_x"/>
                                          </p:val>
                                        </p:tav>
                                      </p:tavLst>
                                    </p:anim>
                                    <p:anim calcmode="lin" valueType="num">
                                      <p:cBhvr>
                                        <p:cTn id="64" dur="1000" fill="hold"/>
                                        <p:tgtEl>
                                          <p:spTgt spid="14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026"/>
                                        </p:tgtEl>
                                        <p:attrNameLst>
                                          <p:attrName>style.visibility</p:attrName>
                                        </p:attrNameLst>
                                      </p:cBhvr>
                                      <p:to>
                                        <p:strVal val="visible"/>
                                      </p:to>
                                    </p:set>
                                    <p:animEffect transition="in" filter="fade">
                                      <p:cBhvr>
                                        <p:cTn id="67" dur="1000"/>
                                        <p:tgtEl>
                                          <p:spTgt spid="1026"/>
                                        </p:tgtEl>
                                      </p:cBhvr>
                                    </p:animEffect>
                                    <p:anim calcmode="lin" valueType="num">
                                      <p:cBhvr>
                                        <p:cTn id="68" dur="1000" fill="hold"/>
                                        <p:tgtEl>
                                          <p:spTgt spid="1026"/>
                                        </p:tgtEl>
                                        <p:attrNameLst>
                                          <p:attrName>ppt_x</p:attrName>
                                        </p:attrNameLst>
                                      </p:cBhvr>
                                      <p:tavLst>
                                        <p:tav tm="0">
                                          <p:val>
                                            <p:strVal val="#ppt_x"/>
                                          </p:val>
                                        </p:tav>
                                        <p:tav tm="100000">
                                          <p:val>
                                            <p:strVal val="#ppt_x"/>
                                          </p:val>
                                        </p:tav>
                                      </p:tavLst>
                                    </p:anim>
                                    <p:anim calcmode="lin" valueType="num">
                                      <p:cBhvr>
                                        <p:cTn id="69" dur="1000" fill="hold"/>
                                        <p:tgtEl>
                                          <p:spTgt spid="10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1000"/>
                                        <p:tgtEl>
                                          <p:spTgt spid="38"/>
                                        </p:tgtEl>
                                      </p:cBhvr>
                                    </p:animEffect>
                                    <p:anim calcmode="lin" valueType="num">
                                      <p:cBhvr>
                                        <p:cTn id="78" dur="1000" fill="hold"/>
                                        <p:tgtEl>
                                          <p:spTgt spid="38"/>
                                        </p:tgtEl>
                                        <p:attrNameLst>
                                          <p:attrName>ppt_x</p:attrName>
                                        </p:attrNameLst>
                                      </p:cBhvr>
                                      <p:tavLst>
                                        <p:tav tm="0">
                                          <p:val>
                                            <p:strVal val="#ppt_x"/>
                                          </p:val>
                                        </p:tav>
                                        <p:tav tm="100000">
                                          <p:val>
                                            <p:strVal val="#ppt_x"/>
                                          </p:val>
                                        </p:tav>
                                      </p:tavLst>
                                    </p:anim>
                                    <p:anim calcmode="lin" valueType="num">
                                      <p:cBhvr>
                                        <p:cTn id="79" dur="1000" fill="hold"/>
                                        <p:tgtEl>
                                          <p:spTgt spid="3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1000"/>
                                        <p:tgtEl>
                                          <p:spTgt spid="39"/>
                                        </p:tgtEl>
                                      </p:cBhvr>
                                    </p:animEffect>
                                    <p:anim calcmode="lin" valueType="num">
                                      <p:cBhvr>
                                        <p:cTn id="83" dur="1000" fill="hold"/>
                                        <p:tgtEl>
                                          <p:spTgt spid="39"/>
                                        </p:tgtEl>
                                        <p:attrNameLst>
                                          <p:attrName>ppt_x</p:attrName>
                                        </p:attrNameLst>
                                      </p:cBhvr>
                                      <p:tavLst>
                                        <p:tav tm="0">
                                          <p:val>
                                            <p:strVal val="#ppt_x"/>
                                          </p:val>
                                        </p:tav>
                                        <p:tav tm="100000">
                                          <p:val>
                                            <p:strVal val="#ppt_x"/>
                                          </p:val>
                                        </p:tav>
                                      </p:tavLst>
                                    </p:anim>
                                    <p:anim calcmode="lin" valueType="num">
                                      <p:cBhvr>
                                        <p:cTn id="8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9" grpId="0"/>
      <p:bldP spid="130" grpId="0" animBg="1"/>
      <p:bldP spid="145" grpId="0"/>
      <p:bldP spid="36"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Group 130">
            <a:extLst>
              <a:ext uri="{FF2B5EF4-FFF2-40B4-BE49-F238E27FC236}">
                <a16:creationId xmlns:a16="http://schemas.microsoft.com/office/drawing/2014/main" id="{D7DBF9A7-1C68-4BAC-B49E-D2B7F4CEF645}"/>
              </a:ext>
            </a:extLst>
          </p:cNvPr>
          <p:cNvGrpSpPr/>
          <p:nvPr/>
        </p:nvGrpSpPr>
        <p:grpSpPr>
          <a:xfrm>
            <a:off x="659606" y="928057"/>
            <a:ext cx="11138816" cy="4909650"/>
            <a:chOff x="1231741" y="861714"/>
            <a:chExt cx="11138816" cy="4909650"/>
          </a:xfrm>
        </p:grpSpPr>
        <p:cxnSp>
          <p:nvCxnSpPr>
            <p:cNvPr id="104" name="Straight Connector 103">
              <a:extLst>
                <a:ext uri="{FF2B5EF4-FFF2-40B4-BE49-F238E27FC236}">
                  <a16:creationId xmlns:a16="http://schemas.microsoft.com/office/drawing/2014/main" id="{C875A9EA-051D-4B73-8DD3-66F03E019F8F}"/>
                </a:ext>
              </a:extLst>
            </p:cNvPr>
            <p:cNvCxnSpPr/>
            <p:nvPr/>
          </p:nvCxnSpPr>
          <p:spPr>
            <a:xfrm>
              <a:off x="4409169" y="3316538"/>
              <a:ext cx="980909"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6D146EC-0FE9-4D47-9B8A-B912D7CFE435}"/>
                </a:ext>
              </a:extLst>
            </p:cNvPr>
            <p:cNvCxnSpPr/>
            <p:nvPr/>
          </p:nvCxnSpPr>
          <p:spPr>
            <a:xfrm flipV="1">
              <a:off x="3258919" y="1132329"/>
              <a:ext cx="253801" cy="56743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A8AC6B00-5303-4FF5-9134-0A8F567D3B8B}"/>
                </a:ext>
              </a:extLst>
            </p:cNvPr>
            <p:cNvCxnSpPr/>
            <p:nvPr/>
          </p:nvCxnSpPr>
          <p:spPr>
            <a:xfrm>
              <a:off x="3512720" y="1132329"/>
              <a:ext cx="54119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79C0FA7-90C7-4683-8DF2-6E7DED9CBEDE}"/>
                </a:ext>
              </a:extLst>
            </p:cNvPr>
            <p:cNvCxnSpPr/>
            <p:nvPr/>
          </p:nvCxnSpPr>
          <p:spPr>
            <a:xfrm flipV="1">
              <a:off x="3887613" y="1860399"/>
              <a:ext cx="237082" cy="1471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D5CAD1E-8CDE-4228-AA79-95E1E03FDBE9}"/>
                </a:ext>
              </a:extLst>
            </p:cNvPr>
            <p:cNvCxnSpPr/>
            <p:nvPr/>
          </p:nvCxnSpPr>
          <p:spPr>
            <a:xfrm>
              <a:off x="4124695" y="1860399"/>
              <a:ext cx="6765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E2E63A7-D788-4C81-8D12-6584AB31F7E6}"/>
                </a:ext>
              </a:extLst>
            </p:cNvPr>
            <p:cNvCxnSpPr>
              <a:stCxn id="49" idx="2"/>
            </p:cNvCxnSpPr>
            <p:nvPr/>
          </p:nvCxnSpPr>
          <p:spPr>
            <a:xfrm flipV="1">
              <a:off x="4385775" y="2588468"/>
              <a:ext cx="306487" cy="19732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6E6E0A0-B9EA-4167-AB1E-9EE0DC9F98EA}"/>
                </a:ext>
              </a:extLst>
            </p:cNvPr>
            <p:cNvCxnSpPr/>
            <p:nvPr/>
          </p:nvCxnSpPr>
          <p:spPr>
            <a:xfrm>
              <a:off x="4692262" y="2588468"/>
              <a:ext cx="67651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3E4063-2FE4-4E38-880C-C2AC9D18B6D9}"/>
                </a:ext>
              </a:extLst>
            </p:cNvPr>
            <p:cNvCxnSpPr/>
            <p:nvPr/>
          </p:nvCxnSpPr>
          <p:spPr>
            <a:xfrm flipH="1" flipV="1">
              <a:off x="4348507" y="3892361"/>
              <a:ext cx="384810" cy="1522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7E06AC3-8E53-4170-929B-3518CEC11A64}"/>
                </a:ext>
              </a:extLst>
            </p:cNvPr>
            <p:cNvCxnSpPr/>
            <p:nvPr/>
          </p:nvCxnSpPr>
          <p:spPr>
            <a:xfrm>
              <a:off x="4733320" y="4044608"/>
              <a:ext cx="353708"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57F20EA-F1F2-4BC0-AD47-0732DC38167F}"/>
                </a:ext>
              </a:extLst>
            </p:cNvPr>
            <p:cNvCxnSpPr/>
            <p:nvPr/>
          </p:nvCxnSpPr>
          <p:spPr>
            <a:xfrm flipH="1" flipV="1">
              <a:off x="3887613" y="4532242"/>
              <a:ext cx="260300" cy="24043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AA97CB4-BA11-40E1-802E-238F8346E9D9}"/>
                </a:ext>
              </a:extLst>
            </p:cNvPr>
            <p:cNvCxnSpPr/>
            <p:nvPr/>
          </p:nvCxnSpPr>
          <p:spPr>
            <a:xfrm>
              <a:off x="4147913" y="4772677"/>
              <a:ext cx="41159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B0FD36-826C-4CA1-9C26-72F8199C6671}"/>
                </a:ext>
              </a:extLst>
            </p:cNvPr>
            <p:cNvCxnSpPr/>
            <p:nvPr/>
          </p:nvCxnSpPr>
          <p:spPr>
            <a:xfrm flipH="1" flipV="1">
              <a:off x="3203816" y="4880460"/>
              <a:ext cx="316362" cy="6202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BD9CCAA4-A3EE-42B9-A082-4A0B94C66F8A}"/>
                </a:ext>
              </a:extLst>
            </p:cNvPr>
            <p:cNvCxnSpPr/>
            <p:nvPr/>
          </p:nvCxnSpPr>
          <p:spPr>
            <a:xfrm>
              <a:off x="3520178" y="5500705"/>
              <a:ext cx="498398" cy="8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2" name="Rounded Rectangle 61">
              <a:extLst>
                <a:ext uri="{FF2B5EF4-FFF2-40B4-BE49-F238E27FC236}">
                  <a16:creationId xmlns:a16="http://schemas.microsoft.com/office/drawing/2014/main" id="{B4E02F6E-D887-4D5B-A661-B9A7DF0E4C66}"/>
                </a:ext>
              </a:extLst>
            </p:cNvPr>
            <p:cNvSpPr/>
            <p:nvPr/>
          </p:nvSpPr>
          <p:spPr>
            <a:xfrm>
              <a:off x="3999857" y="861714"/>
              <a:ext cx="3125901" cy="5412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03" name="Oval 102">
              <a:extLst>
                <a:ext uri="{FF2B5EF4-FFF2-40B4-BE49-F238E27FC236}">
                  <a16:creationId xmlns:a16="http://schemas.microsoft.com/office/drawing/2014/main" id="{C023E98F-09F2-4027-B801-DBCAD740A5E9}"/>
                </a:ext>
              </a:extLst>
            </p:cNvPr>
            <p:cNvSpPr/>
            <p:nvPr/>
          </p:nvSpPr>
          <p:spPr>
            <a:xfrm>
              <a:off x="4027587" y="908218"/>
              <a:ext cx="440371" cy="4482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00" name="TextBox 99">
              <a:extLst>
                <a:ext uri="{FF2B5EF4-FFF2-40B4-BE49-F238E27FC236}">
                  <a16:creationId xmlns:a16="http://schemas.microsoft.com/office/drawing/2014/main" id="{D65CF08B-EEB4-4635-A843-40F756A044FF}"/>
                </a:ext>
              </a:extLst>
            </p:cNvPr>
            <p:cNvSpPr txBox="1"/>
            <p:nvPr/>
          </p:nvSpPr>
          <p:spPr>
            <a:xfrm>
              <a:off x="4493331" y="967074"/>
              <a:ext cx="2067718" cy="307777"/>
            </a:xfrm>
            <a:prstGeom prst="rect">
              <a:avLst/>
            </a:prstGeom>
            <a:noFill/>
          </p:spPr>
          <p:txBody>
            <a:bodyPr wrap="square" rtlCol="0">
              <a:spAutoFit/>
            </a:bodyPr>
            <a:lstStyle/>
            <a:p>
              <a:r>
                <a:rPr lang="en-IN" sz="1400" b="1" dirty="0">
                  <a:solidFill>
                    <a:schemeClr val="bg1"/>
                  </a:solidFill>
                  <a:latin typeface="Times New Roman" panose="02020603050405020304" pitchFamily="18" charset="0"/>
                  <a:cs typeface="Times New Roman" panose="02020603050405020304" pitchFamily="18" charset="0"/>
                </a:rPr>
                <a:t>Specialized Doctors</a:t>
              </a:r>
            </a:p>
          </p:txBody>
        </p:sp>
        <p:sp>
          <p:nvSpPr>
            <p:cNvPr id="101" name="TextBox 100">
              <a:extLst>
                <a:ext uri="{FF2B5EF4-FFF2-40B4-BE49-F238E27FC236}">
                  <a16:creationId xmlns:a16="http://schemas.microsoft.com/office/drawing/2014/main" id="{5271D4E5-8FEC-4347-ABD1-3FF34118A657}"/>
                </a:ext>
              </a:extLst>
            </p:cNvPr>
            <p:cNvSpPr txBox="1"/>
            <p:nvPr/>
          </p:nvSpPr>
          <p:spPr>
            <a:xfrm>
              <a:off x="4033182" y="978587"/>
              <a:ext cx="441501" cy="307778"/>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01</a:t>
              </a:r>
            </a:p>
          </p:txBody>
        </p:sp>
        <p:sp>
          <p:nvSpPr>
            <p:cNvPr id="96" name="Rounded Rectangle 64">
              <a:extLst>
                <a:ext uri="{FF2B5EF4-FFF2-40B4-BE49-F238E27FC236}">
                  <a16:creationId xmlns:a16="http://schemas.microsoft.com/office/drawing/2014/main" id="{BEE2A376-A62E-4B41-B3B9-7A42D4346A06}"/>
                </a:ext>
              </a:extLst>
            </p:cNvPr>
            <p:cNvSpPr/>
            <p:nvPr/>
          </p:nvSpPr>
          <p:spPr>
            <a:xfrm>
              <a:off x="4496948" y="1589784"/>
              <a:ext cx="3125901" cy="54123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97" name="Oval 96">
              <a:extLst>
                <a:ext uri="{FF2B5EF4-FFF2-40B4-BE49-F238E27FC236}">
                  <a16:creationId xmlns:a16="http://schemas.microsoft.com/office/drawing/2014/main" id="{FB35124D-EBE4-46D8-A2DF-22317820A192}"/>
                </a:ext>
              </a:extLst>
            </p:cNvPr>
            <p:cNvSpPr/>
            <p:nvPr/>
          </p:nvSpPr>
          <p:spPr>
            <a:xfrm>
              <a:off x="4530484" y="1636288"/>
              <a:ext cx="440371" cy="4482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547B935A-E9FD-44D8-9CFE-23AA6729DC14}"/>
                </a:ext>
              </a:extLst>
            </p:cNvPr>
            <p:cNvSpPr txBox="1"/>
            <p:nvPr/>
          </p:nvSpPr>
          <p:spPr>
            <a:xfrm>
              <a:off x="4991706" y="1678087"/>
              <a:ext cx="2136384" cy="307777"/>
            </a:xfrm>
            <a:prstGeom prst="rect">
              <a:avLst/>
            </a:prstGeom>
            <a:noFill/>
          </p:spPr>
          <p:txBody>
            <a:bodyPr wrap="square" rtlCol="0">
              <a:spAutoFit/>
            </a:bodyPr>
            <a:lstStyle/>
            <a:p>
              <a:r>
                <a:rPr lang="en-US" sz="1400" b="1" dirty="0">
                  <a:solidFill>
                    <a:schemeClr val="bg1"/>
                  </a:solidFill>
                  <a:latin typeface="Times New Roman" panose="02020603050405020304" pitchFamily="18" charset="0"/>
                  <a:cs typeface="Times New Roman" panose="02020603050405020304" pitchFamily="18" charset="0"/>
                </a:rPr>
                <a:t>Easy Access</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63F4C494-A66D-4381-AF4C-B4B5C225AE19}"/>
                </a:ext>
              </a:extLst>
            </p:cNvPr>
            <p:cNvSpPr txBox="1"/>
            <p:nvPr/>
          </p:nvSpPr>
          <p:spPr>
            <a:xfrm>
              <a:off x="4517346" y="1712160"/>
              <a:ext cx="441501"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02</a:t>
              </a:r>
            </a:p>
          </p:txBody>
        </p:sp>
        <p:sp>
          <p:nvSpPr>
            <p:cNvPr id="90" name="Rounded Rectangle 67">
              <a:extLst>
                <a:ext uri="{FF2B5EF4-FFF2-40B4-BE49-F238E27FC236}">
                  <a16:creationId xmlns:a16="http://schemas.microsoft.com/office/drawing/2014/main" id="{77DCDF35-BC2A-4556-B5A6-2BD9DF7F5A6A}"/>
                </a:ext>
              </a:extLst>
            </p:cNvPr>
            <p:cNvSpPr/>
            <p:nvPr/>
          </p:nvSpPr>
          <p:spPr>
            <a:xfrm>
              <a:off x="5024469" y="2317853"/>
              <a:ext cx="3125901" cy="54123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91" name="Oval 90">
              <a:extLst>
                <a:ext uri="{FF2B5EF4-FFF2-40B4-BE49-F238E27FC236}">
                  <a16:creationId xmlns:a16="http://schemas.microsoft.com/office/drawing/2014/main" id="{35BDCF22-705D-4D08-823C-88035FC16F9F}"/>
                </a:ext>
              </a:extLst>
            </p:cNvPr>
            <p:cNvSpPr/>
            <p:nvPr/>
          </p:nvSpPr>
          <p:spPr>
            <a:xfrm>
              <a:off x="5063809" y="2364357"/>
              <a:ext cx="440371" cy="4482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ED7F7A42-2908-4F07-8EED-E7F2EC34A316}"/>
                </a:ext>
              </a:extLst>
            </p:cNvPr>
            <p:cNvSpPr txBox="1"/>
            <p:nvPr/>
          </p:nvSpPr>
          <p:spPr>
            <a:xfrm>
              <a:off x="5562807" y="2411235"/>
              <a:ext cx="2287025" cy="307777"/>
            </a:xfrm>
            <a:prstGeom prst="rect">
              <a:avLst/>
            </a:prstGeom>
            <a:noFill/>
          </p:spPr>
          <p:txBody>
            <a:bodyPr wrap="square" rtlCol="0">
              <a:spAutoFit/>
            </a:bodyPr>
            <a:lstStyle/>
            <a:p>
              <a:r>
                <a:rPr lang="en-US" sz="1400" b="1" dirty="0">
                  <a:solidFill>
                    <a:schemeClr val="bg1"/>
                  </a:solidFill>
                  <a:latin typeface="Times New Roman" panose="02020603050405020304" pitchFamily="18" charset="0"/>
                  <a:cs typeface="Times New Roman" panose="02020603050405020304" pitchFamily="18" charset="0"/>
                </a:rPr>
                <a:t>Chronic Diseases</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F5ED48A3-6603-4405-BF67-4FB04596BD62}"/>
                </a:ext>
              </a:extLst>
            </p:cNvPr>
            <p:cNvSpPr txBox="1"/>
            <p:nvPr/>
          </p:nvSpPr>
          <p:spPr>
            <a:xfrm>
              <a:off x="5058266" y="2437688"/>
              <a:ext cx="441501"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03</a:t>
              </a:r>
            </a:p>
          </p:txBody>
        </p:sp>
        <p:sp>
          <p:nvSpPr>
            <p:cNvPr id="84" name="Rounded Rectangle 35">
              <a:extLst>
                <a:ext uri="{FF2B5EF4-FFF2-40B4-BE49-F238E27FC236}">
                  <a16:creationId xmlns:a16="http://schemas.microsoft.com/office/drawing/2014/main" id="{8A50A26C-7852-4420-A95E-A42DAA96D2F5}"/>
                </a:ext>
              </a:extLst>
            </p:cNvPr>
            <p:cNvSpPr/>
            <p:nvPr/>
          </p:nvSpPr>
          <p:spPr>
            <a:xfrm>
              <a:off x="5328812" y="3045923"/>
              <a:ext cx="3125901" cy="54123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85" name="Oval 84">
              <a:extLst>
                <a:ext uri="{FF2B5EF4-FFF2-40B4-BE49-F238E27FC236}">
                  <a16:creationId xmlns:a16="http://schemas.microsoft.com/office/drawing/2014/main" id="{5D2D1295-0668-4972-9302-B0F500C3FEB1}"/>
                </a:ext>
              </a:extLst>
            </p:cNvPr>
            <p:cNvSpPr/>
            <p:nvPr/>
          </p:nvSpPr>
          <p:spPr>
            <a:xfrm>
              <a:off x="5362347" y="3092427"/>
              <a:ext cx="440371" cy="4482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6B6B3769-FB79-412C-B1A0-681A3ED3F633}"/>
                </a:ext>
              </a:extLst>
            </p:cNvPr>
            <p:cNvSpPr txBox="1"/>
            <p:nvPr/>
          </p:nvSpPr>
          <p:spPr>
            <a:xfrm>
              <a:off x="5832087" y="3145260"/>
              <a:ext cx="2025215" cy="307777"/>
            </a:xfrm>
            <a:prstGeom prst="rect">
              <a:avLst/>
            </a:prstGeom>
            <a:noFill/>
          </p:spPr>
          <p:txBody>
            <a:bodyPr wrap="square" rtlCol="0">
              <a:spAutoFit/>
            </a:bodyPr>
            <a:lstStyle/>
            <a:p>
              <a:r>
                <a:rPr lang="en-US" sz="1400" b="1" dirty="0">
                  <a:solidFill>
                    <a:schemeClr val="bg1"/>
                  </a:solidFill>
                  <a:latin typeface="Times New Roman" panose="02020603050405020304" pitchFamily="18" charset="0"/>
                  <a:cs typeface="Times New Roman" panose="02020603050405020304" pitchFamily="18" charset="0"/>
                </a:rPr>
                <a:t>Remote Areas</a:t>
              </a:r>
            </a:p>
          </p:txBody>
        </p:sp>
        <p:sp>
          <p:nvSpPr>
            <p:cNvPr id="83" name="TextBox 82">
              <a:extLst>
                <a:ext uri="{FF2B5EF4-FFF2-40B4-BE49-F238E27FC236}">
                  <a16:creationId xmlns:a16="http://schemas.microsoft.com/office/drawing/2014/main" id="{1E70E235-F4A9-4969-A4C0-F44CA19103C4}"/>
                </a:ext>
              </a:extLst>
            </p:cNvPr>
            <p:cNvSpPr txBox="1"/>
            <p:nvPr/>
          </p:nvSpPr>
          <p:spPr>
            <a:xfrm>
              <a:off x="5359699" y="3175528"/>
              <a:ext cx="441501"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04</a:t>
              </a:r>
            </a:p>
          </p:txBody>
        </p:sp>
        <p:sp>
          <p:nvSpPr>
            <p:cNvPr id="78" name="Rounded Rectangle 38">
              <a:extLst>
                <a:ext uri="{FF2B5EF4-FFF2-40B4-BE49-F238E27FC236}">
                  <a16:creationId xmlns:a16="http://schemas.microsoft.com/office/drawing/2014/main" id="{D731CAE4-8C9D-4A58-BE83-48C378880DBF}"/>
                </a:ext>
              </a:extLst>
            </p:cNvPr>
            <p:cNvSpPr/>
            <p:nvPr/>
          </p:nvSpPr>
          <p:spPr>
            <a:xfrm>
              <a:off x="5024469" y="3773992"/>
              <a:ext cx="3125901" cy="541231"/>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79" name="Oval 78">
              <a:extLst>
                <a:ext uri="{FF2B5EF4-FFF2-40B4-BE49-F238E27FC236}">
                  <a16:creationId xmlns:a16="http://schemas.microsoft.com/office/drawing/2014/main" id="{C0A04200-A3E2-4D0B-A4F0-595A35F669FE}"/>
                </a:ext>
              </a:extLst>
            </p:cNvPr>
            <p:cNvSpPr/>
            <p:nvPr/>
          </p:nvSpPr>
          <p:spPr>
            <a:xfrm>
              <a:off x="5069613" y="3820496"/>
              <a:ext cx="440371" cy="4482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76" name="TextBox 75">
              <a:extLst>
                <a:ext uri="{FF2B5EF4-FFF2-40B4-BE49-F238E27FC236}">
                  <a16:creationId xmlns:a16="http://schemas.microsoft.com/office/drawing/2014/main" id="{66BD6937-11A5-41CA-B600-27FDE0FFC0CE}"/>
                </a:ext>
              </a:extLst>
            </p:cNvPr>
            <p:cNvSpPr txBox="1"/>
            <p:nvPr/>
          </p:nvSpPr>
          <p:spPr>
            <a:xfrm>
              <a:off x="5547712" y="3883401"/>
              <a:ext cx="2374842" cy="307777"/>
            </a:xfrm>
            <a:prstGeom prst="rect">
              <a:avLst/>
            </a:prstGeom>
            <a:noFill/>
          </p:spPr>
          <p:txBody>
            <a:bodyPr wrap="square" rtlCol="0">
              <a:spAutoFit/>
            </a:bodyPr>
            <a:lstStyle/>
            <a:p>
              <a:r>
                <a:rPr lang="en-US" sz="1400" b="1" dirty="0">
                  <a:solidFill>
                    <a:schemeClr val="bg1"/>
                  </a:solidFill>
                  <a:latin typeface="Times New Roman" panose="02020603050405020304" pitchFamily="18" charset="0"/>
                  <a:cs typeface="Times New Roman" panose="02020603050405020304" pitchFamily="18" charset="0"/>
                </a:rPr>
                <a:t>Wait for Appointment</a:t>
              </a:r>
            </a:p>
          </p:txBody>
        </p:sp>
        <p:sp>
          <p:nvSpPr>
            <p:cNvPr id="77" name="TextBox 76">
              <a:extLst>
                <a:ext uri="{FF2B5EF4-FFF2-40B4-BE49-F238E27FC236}">
                  <a16:creationId xmlns:a16="http://schemas.microsoft.com/office/drawing/2014/main" id="{219DF38E-34BB-4C88-A270-2C7C300157B7}"/>
                </a:ext>
              </a:extLst>
            </p:cNvPr>
            <p:cNvSpPr txBox="1"/>
            <p:nvPr/>
          </p:nvSpPr>
          <p:spPr>
            <a:xfrm>
              <a:off x="5061067" y="3884002"/>
              <a:ext cx="441501"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05</a:t>
              </a:r>
            </a:p>
          </p:txBody>
        </p:sp>
        <p:sp>
          <p:nvSpPr>
            <p:cNvPr id="72" name="Rounded Rectangle 42">
              <a:extLst>
                <a:ext uri="{FF2B5EF4-FFF2-40B4-BE49-F238E27FC236}">
                  <a16:creationId xmlns:a16="http://schemas.microsoft.com/office/drawing/2014/main" id="{07BB75D6-7834-479B-9DC4-FA1359CC3E05}"/>
                </a:ext>
              </a:extLst>
            </p:cNvPr>
            <p:cNvSpPr/>
            <p:nvPr/>
          </p:nvSpPr>
          <p:spPr>
            <a:xfrm>
              <a:off x="4496948" y="4502062"/>
              <a:ext cx="3125901" cy="54123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73" name="Oval 72">
              <a:extLst>
                <a:ext uri="{FF2B5EF4-FFF2-40B4-BE49-F238E27FC236}">
                  <a16:creationId xmlns:a16="http://schemas.microsoft.com/office/drawing/2014/main" id="{186947D0-BB64-489B-8292-965C4C37645C}"/>
                </a:ext>
              </a:extLst>
            </p:cNvPr>
            <p:cNvSpPr/>
            <p:nvPr/>
          </p:nvSpPr>
          <p:spPr>
            <a:xfrm>
              <a:off x="4530483" y="4548566"/>
              <a:ext cx="440371" cy="4482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2812079D-B73E-4067-BC83-3771859A2619}"/>
                </a:ext>
              </a:extLst>
            </p:cNvPr>
            <p:cNvSpPr txBox="1"/>
            <p:nvPr/>
          </p:nvSpPr>
          <p:spPr>
            <a:xfrm>
              <a:off x="5024469" y="4611488"/>
              <a:ext cx="1986957" cy="307777"/>
            </a:xfrm>
            <a:prstGeom prst="rect">
              <a:avLst/>
            </a:prstGeom>
            <a:noFill/>
          </p:spPr>
          <p:txBody>
            <a:bodyPr wrap="square" rtlCol="0">
              <a:spAutoFit/>
            </a:bodyPr>
            <a:lstStyle/>
            <a:p>
              <a:r>
                <a:rPr lang="en-US" sz="1400" b="1" dirty="0">
                  <a:solidFill>
                    <a:schemeClr val="bg1"/>
                  </a:solidFill>
                  <a:latin typeface="Times New Roman" panose="02020603050405020304" pitchFamily="18" charset="0"/>
                  <a:cs typeface="Times New Roman" panose="02020603050405020304" pitchFamily="18" charset="0"/>
                </a:rPr>
                <a:t>Emergency Situation</a:t>
              </a:r>
              <a:endParaRPr lang="en-US" sz="1400" dirty="0">
                <a:solidFill>
                  <a:schemeClr val="bg1"/>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D594167F-F49C-4D39-ACE1-49BCA65D0F8A}"/>
                </a:ext>
              </a:extLst>
            </p:cNvPr>
            <p:cNvSpPr txBox="1"/>
            <p:nvPr/>
          </p:nvSpPr>
          <p:spPr>
            <a:xfrm>
              <a:off x="4528955" y="4630490"/>
              <a:ext cx="441501"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06</a:t>
              </a:r>
            </a:p>
          </p:txBody>
        </p:sp>
        <p:sp>
          <p:nvSpPr>
            <p:cNvPr id="66" name="Rounded Rectangle 45">
              <a:extLst>
                <a:ext uri="{FF2B5EF4-FFF2-40B4-BE49-F238E27FC236}">
                  <a16:creationId xmlns:a16="http://schemas.microsoft.com/office/drawing/2014/main" id="{BC0F6D73-432D-4A38-B854-8F0430876B43}"/>
                </a:ext>
              </a:extLst>
            </p:cNvPr>
            <p:cNvSpPr/>
            <p:nvPr/>
          </p:nvSpPr>
          <p:spPr>
            <a:xfrm>
              <a:off x="3999857" y="5230134"/>
              <a:ext cx="3125901" cy="54123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67" name="Oval 66">
              <a:extLst>
                <a:ext uri="{FF2B5EF4-FFF2-40B4-BE49-F238E27FC236}">
                  <a16:creationId xmlns:a16="http://schemas.microsoft.com/office/drawing/2014/main" id="{6CF3E64A-BDFB-4962-A735-DB659906E9AF}"/>
                </a:ext>
              </a:extLst>
            </p:cNvPr>
            <p:cNvSpPr/>
            <p:nvPr/>
          </p:nvSpPr>
          <p:spPr>
            <a:xfrm>
              <a:off x="4033392" y="5276638"/>
              <a:ext cx="440371" cy="4482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99F17332-463D-43CA-A76F-DBBEBD567527}"/>
                </a:ext>
              </a:extLst>
            </p:cNvPr>
            <p:cNvSpPr txBox="1"/>
            <p:nvPr/>
          </p:nvSpPr>
          <p:spPr>
            <a:xfrm>
              <a:off x="4539018" y="5344724"/>
              <a:ext cx="1903728" cy="307777"/>
            </a:xfrm>
            <a:prstGeom prst="rect">
              <a:avLst/>
            </a:prstGeom>
            <a:noFill/>
          </p:spPr>
          <p:txBody>
            <a:bodyPr wrap="square" rtlCol="0">
              <a:spAutoFit/>
            </a:bodyPr>
            <a:lstStyle/>
            <a:p>
              <a:r>
                <a:rPr lang="en-US" sz="1400" b="1" dirty="0">
                  <a:solidFill>
                    <a:schemeClr val="bg1"/>
                  </a:solidFill>
                  <a:latin typeface="Times New Roman" panose="02020603050405020304" pitchFamily="18" charset="0"/>
                  <a:cs typeface="Times New Roman" panose="02020603050405020304" pitchFamily="18" charset="0"/>
                </a:rPr>
                <a:t>Time and Cost</a:t>
              </a:r>
            </a:p>
          </p:txBody>
        </p:sp>
        <p:sp>
          <p:nvSpPr>
            <p:cNvPr id="65" name="TextBox 64">
              <a:extLst>
                <a:ext uri="{FF2B5EF4-FFF2-40B4-BE49-F238E27FC236}">
                  <a16:creationId xmlns:a16="http://schemas.microsoft.com/office/drawing/2014/main" id="{DACFD713-6E0E-4DF6-960E-DA37A0C87346}"/>
                </a:ext>
              </a:extLst>
            </p:cNvPr>
            <p:cNvSpPr txBox="1"/>
            <p:nvPr/>
          </p:nvSpPr>
          <p:spPr>
            <a:xfrm>
              <a:off x="4020619" y="5359147"/>
              <a:ext cx="441501" cy="307777"/>
            </a:xfrm>
            <a:prstGeom prst="rect">
              <a:avLst/>
            </a:prstGeom>
            <a:noFill/>
          </p:spPr>
          <p:txBody>
            <a:bodyPr wrap="square" rtlCol="0">
              <a:spAutoFit/>
            </a:bodyPr>
            <a:lstStyle/>
            <a:p>
              <a:pPr algn="ctr"/>
              <a:r>
                <a:rPr lang="en-IN" sz="1400" b="1" dirty="0">
                  <a:latin typeface="Times New Roman" panose="02020603050405020304" pitchFamily="18" charset="0"/>
                  <a:cs typeface="Times New Roman" panose="02020603050405020304" pitchFamily="18" charset="0"/>
                </a:rPr>
                <a:t>07</a:t>
              </a:r>
            </a:p>
          </p:txBody>
        </p:sp>
        <p:sp>
          <p:nvSpPr>
            <p:cNvPr id="46" name="Oval 45">
              <a:extLst>
                <a:ext uri="{FF2B5EF4-FFF2-40B4-BE49-F238E27FC236}">
                  <a16:creationId xmlns:a16="http://schemas.microsoft.com/office/drawing/2014/main" id="{8D496969-2F9A-4076-B26F-094EFB3CD60A}"/>
                </a:ext>
              </a:extLst>
            </p:cNvPr>
            <p:cNvSpPr/>
            <p:nvPr/>
          </p:nvSpPr>
          <p:spPr>
            <a:xfrm>
              <a:off x="1231741" y="1632044"/>
              <a:ext cx="3226564" cy="32840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47" name="Freeform 89">
              <a:extLst>
                <a:ext uri="{FF2B5EF4-FFF2-40B4-BE49-F238E27FC236}">
                  <a16:creationId xmlns:a16="http://schemas.microsoft.com/office/drawing/2014/main" id="{280E2AB7-DE5D-481D-BF08-B1F84149A8BF}"/>
                </a:ext>
              </a:extLst>
            </p:cNvPr>
            <p:cNvSpPr/>
            <p:nvPr/>
          </p:nvSpPr>
          <p:spPr>
            <a:xfrm>
              <a:off x="2846776" y="1632134"/>
              <a:ext cx="677876" cy="547372"/>
            </a:xfrm>
            <a:custGeom>
              <a:avLst/>
              <a:gdLst>
                <a:gd name="connsiteX0" fmla="*/ 0 w 1101994"/>
                <a:gd name="connsiteY0" fmla="*/ 0 h 874251"/>
                <a:gd name="connsiteX1" fmla="*/ 265300 w 1101994"/>
                <a:gd name="connsiteY1" fmla="*/ 13396 h 874251"/>
                <a:gd name="connsiteX2" fmla="*/ 1018002 w 1101994"/>
                <a:gd name="connsiteY2" fmla="*/ 205956 h 874251"/>
                <a:gd name="connsiteX3" fmla="*/ 1101994 w 1101994"/>
                <a:gd name="connsiteY3" fmla="*/ 246417 h 874251"/>
                <a:gd name="connsiteX4" fmla="*/ 809230 w 1101994"/>
                <a:gd name="connsiteY4" fmla="*/ 874251 h 874251"/>
                <a:gd name="connsiteX5" fmla="*/ 748121 w 1101994"/>
                <a:gd name="connsiteY5" fmla="*/ 844813 h 874251"/>
                <a:gd name="connsiteX6" fmla="*/ 194410 w 1101994"/>
                <a:gd name="connsiteY6" fmla="*/ 703160 h 874251"/>
                <a:gd name="connsiteX7" fmla="*/ 0 w 1101994"/>
                <a:gd name="connsiteY7" fmla="*/ 693343 h 874251"/>
                <a:gd name="connsiteX8" fmla="*/ 0 w 1101994"/>
                <a:gd name="connsiteY8" fmla="*/ 0 h 87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994" h="874251">
                  <a:moveTo>
                    <a:pt x="0" y="0"/>
                  </a:moveTo>
                  <a:lnTo>
                    <a:pt x="265300" y="13396"/>
                  </a:lnTo>
                  <a:cubicBezTo>
                    <a:pt x="529797" y="40258"/>
                    <a:pt x="782675" y="106422"/>
                    <a:pt x="1018002" y="205956"/>
                  </a:cubicBezTo>
                  <a:lnTo>
                    <a:pt x="1101994" y="246417"/>
                  </a:lnTo>
                  <a:lnTo>
                    <a:pt x="809230" y="874251"/>
                  </a:lnTo>
                  <a:lnTo>
                    <a:pt x="748121" y="844813"/>
                  </a:lnTo>
                  <a:cubicBezTo>
                    <a:pt x="575008" y="771592"/>
                    <a:pt x="388983" y="722920"/>
                    <a:pt x="194410" y="703160"/>
                  </a:cubicBezTo>
                  <a:lnTo>
                    <a:pt x="0" y="693343"/>
                  </a:lnTo>
                  <a:lnTo>
                    <a:pt x="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48" name="Freeform 88">
              <a:extLst>
                <a:ext uri="{FF2B5EF4-FFF2-40B4-BE49-F238E27FC236}">
                  <a16:creationId xmlns:a16="http://schemas.microsoft.com/office/drawing/2014/main" id="{7F359CF4-A1C7-458F-8619-4AFF8B9C58A1}"/>
                </a:ext>
              </a:extLst>
            </p:cNvPr>
            <p:cNvSpPr/>
            <p:nvPr/>
          </p:nvSpPr>
          <p:spPr>
            <a:xfrm>
              <a:off x="3347721" y="1787966"/>
              <a:ext cx="749574" cy="724779"/>
            </a:xfrm>
            <a:custGeom>
              <a:avLst/>
              <a:gdLst>
                <a:gd name="connsiteX0" fmla="*/ 292763 w 1218550"/>
                <a:gd name="connsiteY0" fmla="*/ 0 h 1157601"/>
                <a:gd name="connsiteX1" fmla="*/ 432894 w 1218550"/>
                <a:gd name="connsiteY1" fmla="*/ 67505 h 1157601"/>
                <a:gd name="connsiteX2" fmla="*/ 1206546 w 1218550"/>
                <a:gd name="connsiteY2" fmla="*/ 705365 h 1157601"/>
                <a:gd name="connsiteX3" fmla="*/ 1218550 w 1218550"/>
                <a:gd name="connsiteY3" fmla="*/ 721417 h 1157601"/>
                <a:gd name="connsiteX4" fmla="*/ 679908 w 1218550"/>
                <a:gd name="connsiteY4" fmla="*/ 1157601 h 1157601"/>
                <a:gd name="connsiteX5" fmla="*/ 671529 w 1218550"/>
                <a:gd name="connsiteY5" fmla="*/ 1146396 h 1157601"/>
                <a:gd name="connsiteX6" fmla="*/ 102406 w 1218550"/>
                <a:gd name="connsiteY6" fmla="*/ 677165 h 1157601"/>
                <a:gd name="connsiteX7" fmla="*/ 0 w 1218550"/>
                <a:gd name="connsiteY7" fmla="*/ 627833 h 1157601"/>
                <a:gd name="connsiteX8" fmla="*/ 292763 w 1218550"/>
                <a:gd name="connsiteY8" fmla="*/ 0 h 11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550" h="1157601">
                  <a:moveTo>
                    <a:pt x="292763" y="0"/>
                  </a:moveTo>
                  <a:lnTo>
                    <a:pt x="432894" y="67505"/>
                  </a:lnTo>
                  <a:cubicBezTo>
                    <a:pt x="730184" y="229002"/>
                    <a:pt x="992755" y="446309"/>
                    <a:pt x="1206546" y="705365"/>
                  </a:cubicBezTo>
                  <a:lnTo>
                    <a:pt x="1218550" y="721417"/>
                  </a:lnTo>
                  <a:lnTo>
                    <a:pt x="679908" y="1157601"/>
                  </a:lnTo>
                  <a:lnTo>
                    <a:pt x="671529" y="1146396"/>
                  </a:lnTo>
                  <a:cubicBezTo>
                    <a:pt x="514257" y="955826"/>
                    <a:pt x="321101" y="795968"/>
                    <a:pt x="102406" y="677165"/>
                  </a:cubicBezTo>
                  <a:lnTo>
                    <a:pt x="0" y="627833"/>
                  </a:lnTo>
                  <a:lnTo>
                    <a:pt x="292763" y="0"/>
                  </a:ln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49" name="Freeform 82">
              <a:extLst>
                <a:ext uri="{FF2B5EF4-FFF2-40B4-BE49-F238E27FC236}">
                  <a16:creationId xmlns:a16="http://schemas.microsoft.com/office/drawing/2014/main" id="{7DA2E790-8E01-4CDF-86C2-61531D594083}"/>
                </a:ext>
              </a:extLst>
            </p:cNvPr>
            <p:cNvSpPr/>
            <p:nvPr/>
          </p:nvSpPr>
          <p:spPr>
            <a:xfrm>
              <a:off x="3768056" y="2242506"/>
              <a:ext cx="647387" cy="758318"/>
            </a:xfrm>
            <a:custGeom>
              <a:avLst/>
              <a:gdLst>
                <a:gd name="connsiteX0" fmla="*/ 538642 w 1052430"/>
                <a:gd name="connsiteY0" fmla="*/ 0 h 1211168"/>
                <a:gd name="connsiteX1" fmla="*/ 674202 w 1052430"/>
                <a:gd name="connsiteY1" fmla="*/ 181282 h 1211168"/>
                <a:gd name="connsiteX2" fmla="*/ 1004200 w 1052430"/>
                <a:gd name="connsiteY2" fmla="*/ 867734 h 1211168"/>
                <a:gd name="connsiteX3" fmla="*/ 1052430 w 1052430"/>
                <a:gd name="connsiteY3" fmla="*/ 1055306 h 1211168"/>
                <a:gd name="connsiteX4" fmla="*/ 377320 w 1052430"/>
                <a:gd name="connsiteY4" fmla="*/ 1211168 h 1211168"/>
                <a:gd name="connsiteX5" fmla="*/ 342028 w 1052430"/>
                <a:gd name="connsiteY5" fmla="*/ 1073913 h 1211168"/>
                <a:gd name="connsiteX6" fmla="*/ 99272 w 1052430"/>
                <a:gd name="connsiteY6" fmla="*/ 568937 h 1211168"/>
                <a:gd name="connsiteX7" fmla="*/ 0 w 1052430"/>
                <a:gd name="connsiteY7" fmla="*/ 436183 h 1211168"/>
                <a:gd name="connsiteX8" fmla="*/ 538642 w 1052430"/>
                <a:gd name="connsiteY8" fmla="*/ 0 h 121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430" h="1211168">
                  <a:moveTo>
                    <a:pt x="538642" y="0"/>
                  </a:moveTo>
                  <a:lnTo>
                    <a:pt x="674202" y="181282"/>
                  </a:lnTo>
                  <a:cubicBezTo>
                    <a:pt x="815595" y="390571"/>
                    <a:pt x="927572" y="621365"/>
                    <a:pt x="1004200" y="867734"/>
                  </a:cubicBezTo>
                  <a:lnTo>
                    <a:pt x="1052430" y="1055306"/>
                  </a:lnTo>
                  <a:lnTo>
                    <a:pt x="377320" y="1211168"/>
                  </a:lnTo>
                  <a:lnTo>
                    <a:pt x="342028" y="1073913"/>
                  </a:lnTo>
                  <a:cubicBezTo>
                    <a:pt x="285658" y="892676"/>
                    <a:pt x="203285" y="722896"/>
                    <a:pt x="99272" y="568937"/>
                  </a:cubicBezTo>
                  <a:lnTo>
                    <a:pt x="0" y="436183"/>
                  </a:lnTo>
                  <a:lnTo>
                    <a:pt x="538642"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0" name="Freeform 76">
              <a:extLst>
                <a:ext uri="{FF2B5EF4-FFF2-40B4-BE49-F238E27FC236}">
                  <a16:creationId xmlns:a16="http://schemas.microsoft.com/office/drawing/2014/main" id="{22BBC7AD-389D-42F7-A7F7-86FB2A13DC21}"/>
                </a:ext>
              </a:extLst>
            </p:cNvPr>
            <p:cNvSpPr/>
            <p:nvPr/>
          </p:nvSpPr>
          <p:spPr>
            <a:xfrm>
              <a:off x="4001033" y="2906694"/>
              <a:ext cx="457273" cy="707038"/>
            </a:xfrm>
            <a:custGeom>
              <a:avLst/>
              <a:gdLst>
                <a:gd name="connsiteX0" fmla="*/ 675110 w 743370"/>
                <a:gd name="connsiteY0" fmla="*/ 0 h 1129265"/>
                <a:gd name="connsiteX1" fmla="*/ 690087 w 743370"/>
                <a:gd name="connsiteY1" fmla="*/ 58249 h 1129265"/>
                <a:gd name="connsiteX2" fmla="*/ 743370 w 743370"/>
                <a:gd name="connsiteY2" fmla="*/ 586803 h 1129265"/>
                <a:gd name="connsiteX3" fmla="*/ 690087 w 743370"/>
                <a:gd name="connsiteY3" fmla="*/ 1115357 h 1129265"/>
                <a:gd name="connsiteX4" fmla="*/ 686511 w 743370"/>
                <a:gd name="connsiteY4" fmla="*/ 1129265 h 1129265"/>
                <a:gd name="connsiteX5" fmla="*/ 8387 w 743370"/>
                <a:gd name="connsiteY5" fmla="*/ 985126 h 1129265"/>
                <a:gd name="connsiteX6" fmla="*/ 10830 w 743370"/>
                <a:gd name="connsiteY6" fmla="*/ 975625 h 1129265"/>
                <a:gd name="connsiteX7" fmla="*/ 50027 w 743370"/>
                <a:gd name="connsiteY7" fmla="*/ 586803 h 1129265"/>
                <a:gd name="connsiteX8" fmla="*/ 10830 w 743370"/>
                <a:gd name="connsiteY8" fmla="*/ 197981 h 1129265"/>
                <a:gd name="connsiteX9" fmla="*/ 0 w 743370"/>
                <a:gd name="connsiteY9" fmla="*/ 155862 h 1129265"/>
                <a:gd name="connsiteX10" fmla="*/ 675110 w 743370"/>
                <a:gd name="connsiteY10" fmla="*/ 0 h 1129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370" h="1129265">
                  <a:moveTo>
                    <a:pt x="675110" y="0"/>
                  </a:moveTo>
                  <a:lnTo>
                    <a:pt x="690087" y="58249"/>
                  </a:lnTo>
                  <a:cubicBezTo>
                    <a:pt x="725023" y="228977"/>
                    <a:pt x="743370" y="405747"/>
                    <a:pt x="743370" y="586803"/>
                  </a:cubicBezTo>
                  <a:cubicBezTo>
                    <a:pt x="743370" y="767859"/>
                    <a:pt x="725023" y="944630"/>
                    <a:pt x="690087" y="1115357"/>
                  </a:cubicBezTo>
                  <a:lnTo>
                    <a:pt x="686511" y="1129265"/>
                  </a:lnTo>
                  <a:lnTo>
                    <a:pt x="8387" y="985126"/>
                  </a:lnTo>
                  <a:lnTo>
                    <a:pt x="10830" y="975625"/>
                  </a:lnTo>
                  <a:cubicBezTo>
                    <a:pt x="36531" y="850032"/>
                    <a:pt x="50027" y="719994"/>
                    <a:pt x="50027" y="586803"/>
                  </a:cubicBezTo>
                  <a:cubicBezTo>
                    <a:pt x="50027" y="453613"/>
                    <a:pt x="36531" y="323574"/>
                    <a:pt x="10830" y="197981"/>
                  </a:cubicBezTo>
                  <a:lnTo>
                    <a:pt x="0" y="155862"/>
                  </a:lnTo>
                  <a:lnTo>
                    <a:pt x="675110"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1" name="Freeform 30">
              <a:extLst>
                <a:ext uri="{FF2B5EF4-FFF2-40B4-BE49-F238E27FC236}">
                  <a16:creationId xmlns:a16="http://schemas.microsoft.com/office/drawing/2014/main" id="{1A03EAEF-43BE-4710-A6D4-C2614CE1B35F}"/>
                </a:ext>
              </a:extLst>
            </p:cNvPr>
            <p:cNvSpPr/>
            <p:nvPr/>
          </p:nvSpPr>
          <p:spPr>
            <a:xfrm>
              <a:off x="3780458" y="3526943"/>
              <a:ext cx="641998" cy="755790"/>
            </a:xfrm>
            <a:custGeom>
              <a:avLst/>
              <a:gdLst>
                <a:gd name="connsiteX0" fmla="*/ 365545 w 1043669"/>
                <a:gd name="connsiteY0" fmla="*/ 0 h 1207132"/>
                <a:gd name="connsiteX1" fmla="*/ 1043669 w 1043669"/>
                <a:gd name="connsiteY1" fmla="*/ 144139 h 1207132"/>
                <a:gd name="connsiteX2" fmla="*/ 984039 w 1043669"/>
                <a:gd name="connsiteY2" fmla="*/ 376048 h 1207132"/>
                <a:gd name="connsiteX3" fmla="*/ 654041 w 1043669"/>
                <a:gd name="connsiteY3" fmla="*/ 1062500 h 1207132"/>
                <a:gd name="connsiteX4" fmla="*/ 545888 w 1043669"/>
                <a:gd name="connsiteY4" fmla="*/ 1207132 h 1207132"/>
                <a:gd name="connsiteX5" fmla="*/ 0 w 1043669"/>
                <a:gd name="connsiteY5" fmla="*/ 780638 h 1207132"/>
                <a:gd name="connsiteX6" fmla="*/ 79111 w 1043669"/>
                <a:gd name="connsiteY6" fmla="*/ 674845 h 1207132"/>
                <a:gd name="connsiteX7" fmla="*/ 321867 w 1043669"/>
                <a:gd name="connsiteY7" fmla="*/ 169869 h 1207132"/>
                <a:gd name="connsiteX8" fmla="*/ 365545 w 1043669"/>
                <a:gd name="connsiteY8" fmla="*/ 0 h 120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3669" h="1207132">
                  <a:moveTo>
                    <a:pt x="365545" y="0"/>
                  </a:moveTo>
                  <a:lnTo>
                    <a:pt x="1043669" y="144139"/>
                  </a:lnTo>
                  <a:lnTo>
                    <a:pt x="984039" y="376048"/>
                  </a:lnTo>
                  <a:cubicBezTo>
                    <a:pt x="907411" y="622417"/>
                    <a:pt x="795434" y="853212"/>
                    <a:pt x="654041" y="1062500"/>
                  </a:cubicBezTo>
                  <a:lnTo>
                    <a:pt x="545888" y="1207132"/>
                  </a:lnTo>
                  <a:lnTo>
                    <a:pt x="0" y="780638"/>
                  </a:lnTo>
                  <a:lnTo>
                    <a:pt x="79111" y="674845"/>
                  </a:lnTo>
                  <a:cubicBezTo>
                    <a:pt x="183124" y="520886"/>
                    <a:pt x="265497" y="351106"/>
                    <a:pt x="321867" y="169869"/>
                  </a:cubicBezTo>
                  <a:lnTo>
                    <a:pt x="365545" y="0"/>
                  </a:lnTo>
                  <a:close/>
                </a:path>
              </a:pathLst>
            </a:cu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2" name="Freeform 26">
              <a:extLst>
                <a:ext uri="{FF2B5EF4-FFF2-40B4-BE49-F238E27FC236}">
                  <a16:creationId xmlns:a16="http://schemas.microsoft.com/office/drawing/2014/main" id="{F492E272-5FEA-43C1-85AB-D6C1018DF256}"/>
                </a:ext>
              </a:extLst>
            </p:cNvPr>
            <p:cNvSpPr/>
            <p:nvPr/>
          </p:nvSpPr>
          <p:spPr>
            <a:xfrm>
              <a:off x="3366364" y="4018562"/>
              <a:ext cx="747790" cy="729234"/>
            </a:xfrm>
            <a:custGeom>
              <a:avLst/>
              <a:gdLst>
                <a:gd name="connsiteX0" fmla="*/ 669763 w 1215650"/>
                <a:gd name="connsiteY0" fmla="*/ 0 h 1164716"/>
                <a:gd name="connsiteX1" fmla="*/ 1215650 w 1215650"/>
                <a:gd name="connsiteY1" fmla="*/ 426494 h 1164716"/>
                <a:gd name="connsiteX2" fmla="*/ 1176238 w 1215650"/>
                <a:gd name="connsiteY2" fmla="*/ 479198 h 1164716"/>
                <a:gd name="connsiteX3" fmla="*/ 402586 w 1215650"/>
                <a:gd name="connsiteY3" fmla="*/ 1117058 h 1164716"/>
                <a:gd name="connsiteX4" fmla="*/ 303656 w 1215650"/>
                <a:gd name="connsiteY4" fmla="*/ 1164716 h 1164716"/>
                <a:gd name="connsiteX5" fmla="*/ 0 w 1215650"/>
                <a:gd name="connsiteY5" fmla="*/ 542130 h 1164716"/>
                <a:gd name="connsiteX6" fmla="*/ 72098 w 1215650"/>
                <a:gd name="connsiteY6" fmla="*/ 507398 h 1164716"/>
                <a:gd name="connsiteX7" fmla="*/ 641221 w 1215650"/>
                <a:gd name="connsiteY7" fmla="*/ 38167 h 1164716"/>
                <a:gd name="connsiteX8" fmla="*/ 669763 w 1215650"/>
                <a:gd name="connsiteY8" fmla="*/ 0 h 116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650" h="1164716">
                  <a:moveTo>
                    <a:pt x="669763" y="0"/>
                  </a:moveTo>
                  <a:lnTo>
                    <a:pt x="1215650" y="426494"/>
                  </a:lnTo>
                  <a:lnTo>
                    <a:pt x="1176238" y="479198"/>
                  </a:lnTo>
                  <a:cubicBezTo>
                    <a:pt x="962447" y="738254"/>
                    <a:pt x="699876" y="955561"/>
                    <a:pt x="402586" y="1117058"/>
                  </a:cubicBezTo>
                  <a:lnTo>
                    <a:pt x="303656" y="1164716"/>
                  </a:lnTo>
                  <a:lnTo>
                    <a:pt x="0" y="542130"/>
                  </a:lnTo>
                  <a:lnTo>
                    <a:pt x="72098" y="507398"/>
                  </a:lnTo>
                  <a:cubicBezTo>
                    <a:pt x="290793" y="388595"/>
                    <a:pt x="483949" y="228737"/>
                    <a:pt x="641221" y="38167"/>
                  </a:cubicBezTo>
                  <a:lnTo>
                    <a:pt x="669763" y="0"/>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3" name="Freeform 22">
              <a:extLst>
                <a:ext uri="{FF2B5EF4-FFF2-40B4-BE49-F238E27FC236}">
                  <a16:creationId xmlns:a16="http://schemas.microsoft.com/office/drawing/2014/main" id="{611B5283-14CF-419F-AE57-9524C81811A4}"/>
                </a:ext>
              </a:extLst>
            </p:cNvPr>
            <p:cNvSpPr/>
            <p:nvPr/>
          </p:nvSpPr>
          <p:spPr>
            <a:xfrm>
              <a:off x="2846776" y="4359540"/>
              <a:ext cx="703219" cy="556514"/>
            </a:xfrm>
            <a:custGeom>
              <a:avLst/>
              <a:gdLst>
                <a:gd name="connsiteX0" fmla="*/ 839539 w 1143194"/>
                <a:gd name="connsiteY0" fmla="*/ 0 h 888851"/>
                <a:gd name="connsiteX1" fmla="*/ 1143194 w 1143194"/>
                <a:gd name="connsiteY1" fmla="*/ 622587 h 888851"/>
                <a:gd name="connsiteX2" fmla="*/ 1018002 w 1143194"/>
                <a:gd name="connsiteY2" fmla="*/ 682895 h 888851"/>
                <a:gd name="connsiteX3" fmla="*/ 265300 w 1143194"/>
                <a:gd name="connsiteY3" fmla="*/ 875455 h 888851"/>
                <a:gd name="connsiteX4" fmla="*/ 0 w 1143194"/>
                <a:gd name="connsiteY4" fmla="*/ 888851 h 888851"/>
                <a:gd name="connsiteX5" fmla="*/ 0 w 1143194"/>
                <a:gd name="connsiteY5" fmla="*/ 195508 h 888851"/>
                <a:gd name="connsiteX6" fmla="*/ 194410 w 1143194"/>
                <a:gd name="connsiteY6" fmla="*/ 185691 h 888851"/>
                <a:gd name="connsiteX7" fmla="*/ 748121 w 1143194"/>
                <a:gd name="connsiteY7" fmla="*/ 44038 h 888851"/>
                <a:gd name="connsiteX8" fmla="*/ 839539 w 1143194"/>
                <a:gd name="connsiteY8" fmla="*/ 0 h 88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194" h="888851">
                  <a:moveTo>
                    <a:pt x="839539" y="0"/>
                  </a:moveTo>
                  <a:lnTo>
                    <a:pt x="1143194" y="622587"/>
                  </a:lnTo>
                  <a:lnTo>
                    <a:pt x="1018002" y="682895"/>
                  </a:lnTo>
                  <a:cubicBezTo>
                    <a:pt x="782675" y="782430"/>
                    <a:pt x="529797" y="848594"/>
                    <a:pt x="265300" y="875455"/>
                  </a:cubicBezTo>
                  <a:lnTo>
                    <a:pt x="0" y="888851"/>
                  </a:lnTo>
                  <a:lnTo>
                    <a:pt x="0" y="195508"/>
                  </a:lnTo>
                  <a:lnTo>
                    <a:pt x="194410" y="185691"/>
                  </a:lnTo>
                  <a:cubicBezTo>
                    <a:pt x="388983" y="165932"/>
                    <a:pt x="575008" y="117259"/>
                    <a:pt x="748121" y="44038"/>
                  </a:cubicBezTo>
                  <a:lnTo>
                    <a:pt x="839539" y="0"/>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54" name="Oval 53">
              <a:extLst>
                <a:ext uri="{FF2B5EF4-FFF2-40B4-BE49-F238E27FC236}">
                  <a16:creationId xmlns:a16="http://schemas.microsoft.com/office/drawing/2014/main" id="{ABECC1E7-3C5A-40BC-B5D1-B739E445624D}"/>
                </a:ext>
              </a:extLst>
            </p:cNvPr>
            <p:cNvSpPr/>
            <p:nvPr/>
          </p:nvSpPr>
          <p:spPr>
            <a:xfrm>
              <a:off x="1658241" y="2066149"/>
              <a:ext cx="2373565" cy="241588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latin typeface="Times New Roman" panose="02020603050405020304" pitchFamily="18" charset="0"/>
                <a:cs typeface="Times New Roman" panose="02020603050405020304" pitchFamily="18" charset="0"/>
              </a:endParaRPr>
            </a:p>
          </p:txBody>
        </p:sp>
        <p:sp>
          <p:nvSpPr>
            <p:cNvPr id="123" name="TextBox 122">
              <a:extLst>
                <a:ext uri="{FF2B5EF4-FFF2-40B4-BE49-F238E27FC236}">
                  <a16:creationId xmlns:a16="http://schemas.microsoft.com/office/drawing/2014/main" id="{CC7EF2B4-CF70-4A05-93B6-46B15541F0F0}"/>
                </a:ext>
              </a:extLst>
            </p:cNvPr>
            <p:cNvSpPr txBox="1"/>
            <p:nvPr/>
          </p:nvSpPr>
          <p:spPr>
            <a:xfrm>
              <a:off x="7125758" y="957172"/>
              <a:ext cx="3411859" cy="587853"/>
            </a:xfrm>
            <a:prstGeom prst="rect">
              <a:avLst/>
            </a:prstGeom>
            <a:noFill/>
          </p:spPr>
          <p:txBody>
            <a:bodyPr wrap="square" rtlCol="0">
              <a:spAutoFit/>
            </a:bodyPr>
            <a:lstStyle/>
            <a:p>
              <a:pPr marL="76200" lvl="0">
                <a:lnSpc>
                  <a:spcPct val="115000"/>
                </a:lnSpc>
                <a:spcBef>
                  <a:spcPts val="1000"/>
                </a:spcBef>
                <a:buClr>
                  <a:schemeClr val="lt1"/>
                </a:buClr>
                <a:buSzPts val="2400"/>
              </a:pPr>
              <a:r>
                <a:rPr lang="en-GB" sz="1400" b="1" dirty="0">
                  <a:latin typeface="Times New Roman" panose="02020603050405020304" pitchFamily="18" charset="0"/>
                  <a:cs typeface="Times New Roman" panose="02020603050405020304" pitchFamily="18" charset="0"/>
                </a:rPr>
                <a:t>Connect Patients with Specialized Doctors</a:t>
              </a:r>
            </a:p>
          </p:txBody>
        </p:sp>
        <p:sp>
          <p:nvSpPr>
            <p:cNvPr id="125" name="TextBox 124">
              <a:extLst>
                <a:ext uri="{FF2B5EF4-FFF2-40B4-BE49-F238E27FC236}">
                  <a16:creationId xmlns:a16="http://schemas.microsoft.com/office/drawing/2014/main" id="{96992201-52C2-42D6-8019-5FA757068C9B}"/>
                </a:ext>
              </a:extLst>
            </p:cNvPr>
            <p:cNvSpPr txBox="1"/>
            <p:nvPr/>
          </p:nvSpPr>
          <p:spPr>
            <a:xfrm>
              <a:off x="7622849" y="1669207"/>
              <a:ext cx="3411859" cy="340093"/>
            </a:xfrm>
            <a:prstGeom prst="rect">
              <a:avLst/>
            </a:prstGeom>
            <a:noFill/>
          </p:spPr>
          <p:txBody>
            <a:bodyPr wrap="square" rtlCol="0">
              <a:spAutoFit/>
            </a:bodyPr>
            <a:lstStyle/>
            <a:p>
              <a:pPr marL="76200" lvl="0">
                <a:lnSpc>
                  <a:spcPct val="115000"/>
                </a:lnSpc>
                <a:buClr>
                  <a:schemeClr val="lt1"/>
                </a:buClr>
                <a:buSzPts val="2400"/>
              </a:pPr>
              <a:r>
                <a:rPr lang="en-GB" sz="1400" b="1" dirty="0">
                  <a:latin typeface="Times New Roman" panose="02020603050405020304" pitchFamily="18" charset="0"/>
                  <a:cs typeface="Times New Roman" panose="02020603050405020304" pitchFamily="18" charset="0"/>
                </a:rPr>
                <a:t>Provides Easy Access to Appointments</a:t>
              </a:r>
            </a:p>
          </p:txBody>
        </p:sp>
        <p:sp>
          <p:nvSpPr>
            <p:cNvPr id="126" name="TextBox 125">
              <a:extLst>
                <a:ext uri="{FF2B5EF4-FFF2-40B4-BE49-F238E27FC236}">
                  <a16:creationId xmlns:a16="http://schemas.microsoft.com/office/drawing/2014/main" id="{EDBAC33A-6CA9-4A17-B83E-F42DD76EBCA2}"/>
                </a:ext>
              </a:extLst>
            </p:cNvPr>
            <p:cNvSpPr txBox="1"/>
            <p:nvPr/>
          </p:nvSpPr>
          <p:spPr>
            <a:xfrm>
              <a:off x="8106908" y="2400909"/>
              <a:ext cx="4149167" cy="340093"/>
            </a:xfrm>
            <a:prstGeom prst="rect">
              <a:avLst/>
            </a:prstGeom>
            <a:noFill/>
          </p:spPr>
          <p:txBody>
            <a:bodyPr wrap="square" rtlCol="0">
              <a:spAutoFit/>
            </a:bodyPr>
            <a:lstStyle/>
            <a:p>
              <a:pPr marL="76200" lvl="0">
                <a:lnSpc>
                  <a:spcPct val="115000"/>
                </a:lnSpc>
                <a:buClr>
                  <a:schemeClr val="lt1"/>
                </a:buClr>
                <a:buSzPts val="2400"/>
              </a:pPr>
              <a:r>
                <a:rPr lang="en-GB" sz="1400" b="1" dirty="0">
                  <a:latin typeface="Times New Roman" panose="02020603050405020304" pitchFamily="18" charset="0"/>
                  <a:cs typeface="Times New Roman" panose="02020603050405020304" pitchFamily="18" charset="0"/>
                </a:rPr>
                <a:t>Reduce the risk of exposure to Chronic Diseases</a:t>
              </a:r>
            </a:p>
          </p:txBody>
        </p:sp>
        <p:sp>
          <p:nvSpPr>
            <p:cNvPr id="127" name="TextBox 126">
              <a:extLst>
                <a:ext uri="{FF2B5EF4-FFF2-40B4-BE49-F238E27FC236}">
                  <a16:creationId xmlns:a16="http://schemas.microsoft.com/office/drawing/2014/main" id="{CEC114FC-896D-49AE-AF73-6CE4D41010EE}"/>
                </a:ext>
              </a:extLst>
            </p:cNvPr>
            <p:cNvSpPr txBox="1"/>
            <p:nvPr/>
          </p:nvSpPr>
          <p:spPr>
            <a:xfrm>
              <a:off x="8411250" y="3127499"/>
              <a:ext cx="3959307" cy="340093"/>
            </a:xfrm>
            <a:prstGeom prst="rect">
              <a:avLst/>
            </a:prstGeom>
            <a:noFill/>
          </p:spPr>
          <p:txBody>
            <a:bodyPr wrap="square" rtlCol="0">
              <a:spAutoFit/>
            </a:bodyPr>
            <a:lstStyle/>
            <a:p>
              <a:pPr marL="76200" lvl="0">
                <a:lnSpc>
                  <a:spcPct val="115000"/>
                </a:lnSpc>
                <a:buClr>
                  <a:schemeClr val="lt1"/>
                </a:buClr>
                <a:buSzPts val="2400"/>
              </a:pPr>
              <a:r>
                <a:rPr lang="en-GB" sz="1400" b="1" dirty="0">
                  <a:latin typeface="Times New Roman" panose="02020603050405020304" pitchFamily="18" charset="0"/>
                  <a:cs typeface="Times New Roman" panose="02020603050405020304" pitchFamily="18" charset="0"/>
                </a:rPr>
                <a:t>Specialized Healthcare service to Remote Areas</a:t>
              </a:r>
            </a:p>
          </p:txBody>
        </p:sp>
        <p:sp>
          <p:nvSpPr>
            <p:cNvPr id="128" name="TextBox 127">
              <a:extLst>
                <a:ext uri="{FF2B5EF4-FFF2-40B4-BE49-F238E27FC236}">
                  <a16:creationId xmlns:a16="http://schemas.microsoft.com/office/drawing/2014/main" id="{CB12E646-E629-457E-A248-9CF0776A9D3D}"/>
                </a:ext>
              </a:extLst>
            </p:cNvPr>
            <p:cNvSpPr txBox="1"/>
            <p:nvPr/>
          </p:nvSpPr>
          <p:spPr>
            <a:xfrm>
              <a:off x="8150370" y="3866241"/>
              <a:ext cx="4097159" cy="340093"/>
            </a:xfrm>
            <a:prstGeom prst="rect">
              <a:avLst/>
            </a:prstGeom>
            <a:noFill/>
          </p:spPr>
          <p:txBody>
            <a:bodyPr wrap="square" rtlCol="0">
              <a:spAutoFit/>
            </a:bodyPr>
            <a:lstStyle/>
            <a:p>
              <a:pPr marL="76200" lvl="0" algn="just">
                <a:lnSpc>
                  <a:spcPct val="115000"/>
                </a:lnSpc>
                <a:buClr>
                  <a:schemeClr val="lt1"/>
                </a:buClr>
                <a:buSzPts val="2400"/>
              </a:pPr>
              <a:r>
                <a:rPr lang="en-GB" sz="1400" b="1" dirty="0">
                  <a:latin typeface="Times New Roman" panose="02020603050405020304" pitchFamily="18" charset="0"/>
                  <a:cs typeface="Times New Roman" panose="02020603050405020304" pitchFamily="18" charset="0"/>
                </a:rPr>
                <a:t>Patients do not have to wait for their appointment</a:t>
              </a:r>
            </a:p>
          </p:txBody>
        </p:sp>
        <p:sp>
          <p:nvSpPr>
            <p:cNvPr id="129" name="TextBox 128">
              <a:extLst>
                <a:ext uri="{FF2B5EF4-FFF2-40B4-BE49-F238E27FC236}">
                  <a16:creationId xmlns:a16="http://schemas.microsoft.com/office/drawing/2014/main" id="{854FBFBC-D4F5-4554-A864-9D368C60C883}"/>
                </a:ext>
              </a:extLst>
            </p:cNvPr>
            <p:cNvSpPr txBox="1"/>
            <p:nvPr/>
          </p:nvSpPr>
          <p:spPr>
            <a:xfrm>
              <a:off x="7622848" y="4602958"/>
              <a:ext cx="3411859" cy="340093"/>
            </a:xfrm>
            <a:prstGeom prst="rect">
              <a:avLst/>
            </a:prstGeom>
            <a:noFill/>
          </p:spPr>
          <p:txBody>
            <a:bodyPr wrap="square" rtlCol="0">
              <a:spAutoFit/>
            </a:bodyPr>
            <a:lstStyle/>
            <a:p>
              <a:pPr marL="76200" lvl="0" algn="just">
                <a:lnSpc>
                  <a:spcPct val="115000"/>
                </a:lnSpc>
                <a:buClr>
                  <a:schemeClr val="lt1"/>
                </a:buClr>
                <a:buSzPts val="2400"/>
              </a:pPr>
              <a:r>
                <a:rPr lang="en-US" sz="1400" b="1" dirty="0">
                  <a:latin typeface="Times New Roman" panose="02020603050405020304" pitchFamily="18" charset="0"/>
                  <a:cs typeface="Times New Roman" panose="02020603050405020304" pitchFamily="18" charset="0"/>
                </a:rPr>
                <a:t>Doctors available in Emergency Situation</a:t>
              </a:r>
            </a:p>
          </p:txBody>
        </p:sp>
        <p:sp>
          <p:nvSpPr>
            <p:cNvPr id="130" name="TextBox 129">
              <a:extLst>
                <a:ext uri="{FF2B5EF4-FFF2-40B4-BE49-F238E27FC236}">
                  <a16:creationId xmlns:a16="http://schemas.microsoft.com/office/drawing/2014/main" id="{0B714388-7C7B-443C-96EC-1E70D591CC55}"/>
                </a:ext>
              </a:extLst>
            </p:cNvPr>
            <p:cNvSpPr txBox="1"/>
            <p:nvPr/>
          </p:nvSpPr>
          <p:spPr>
            <a:xfrm>
              <a:off x="7159293" y="5327598"/>
              <a:ext cx="4003902" cy="307777"/>
            </a:xfrm>
            <a:prstGeom prst="rect">
              <a:avLst/>
            </a:prstGeom>
            <a:noFill/>
          </p:spPr>
          <p:txBody>
            <a:bodyPr wrap="square" rtlCol="0">
              <a:spAutoFit/>
            </a:bodyPr>
            <a:lstStyle/>
            <a:p>
              <a:pPr lvl="0">
                <a:spcBef>
                  <a:spcPts val="600"/>
                </a:spcBef>
                <a:buClrTx/>
                <a:defRPr/>
              </a:pPr>
              <a:r>
                <a:rPr lang="en-US" sz="1400" b="1" dirty="0">
                  <a:latin typeface="Times New Roman" panose="02020603050405020304" pitchFamily="18" charset="0"/>
                  <a:cs typeface="Times New Roman" panose="02020603050405020304" pitchFamily="18" charset="0"/>
                </a:rPr>
                <a:t>Reduced Time and Cost for Patients and Doctors</a:t>
              </a:r>
              <a:endParaRPr kumimoji="0" lang="en-US" sz="14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p:txBody>
        </p:sp>
      </p:grpSp>
      <p:sp>
        <p:nvSpPr>
          <p:cNvPr id="2" name="TextBox 1"/>
          <p:cNvSpPr txBox="1"/>
          <p:nvPr/>
        </p:nvSpPr>
        <p:spPr>
          <a:xfrm>
            <a:off x="1290110" y="3083740"/>
            <a:ext cx="200718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OBJECTIVES</a:t>
            </a:r>
          </a:p>
        </p:txBody>
      </p:sp>
      <p:sp>
        <p:nvSpPr>
          <p:cNvPr id="61" name="Google Shape;208;p19"/>
          <p:cNvSpPr txBox="1">
            <a:spLocks noGrp="1"/>
          </p:cNvSpPr>
          <p:nvPr>
            <p:ph type="ftr" sz="quarte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solidFill>
                  <a:schemeClr val="lt1"/>
                </a:solidFill>
              </a:rPr>
              <a:t>Department of Computer Science </a:t>
            </a:r>
            <a:endParaRPr dirty="0">
              <a:solidFill>
                <a:schemeClr val="lt1"/>
              </a:solidFill>
            </a:endParaRPr>
          </a:p>
          <a:p>
            <a:pPr marL="0" lvl="0" indent="0" algn="ctr" rtl="0">
              <a:lnSpc>
                <a:spcPct val="100000"/>
              </a:lnSpc>
              <a:spcBef>
                <a:spcPts val="0"/>
              </a:spcBef>
              <a:spcAft>
                <a:spcPts val="0"/>
              </a:spcAft>
              <a:buSzPts val="1400"/>
              <a:buNone/>
            </a:pPr>
            <a:r>
              <a:rPr lang="en-US" dirty="0">
                <a:solidFill>
                  <a:schemeClr val="lt1"/>
                </a:solidFill>
              </a:rPr>
              <a:t>HITEC University, </a:t>
            </a:r>
            <a:r>
              <a:rPr lang="en-US" dirty="0" err="1">
                <a:solidFill>
                  <a:schemeClr val="lt1"/>
                </a:solidFill>
              </a:rPr>
              <a:t>Taxila</a:t>
            </a:r>
            <a:endParaRPr dirty="0">
              <a:solidFill>
                <a:schemeClr val="lt1"/>
              </a:solidFill>
            </a:endParaRPr>
          </a:p>
        </p:txBody>
      </p:sp>
      <p:sp>
        <p:nvSpPr>
          <p:cNvPr id="62" name="Google Shape;209;p19"/>
          <p:cNvSpPr txBox="1">
            <a:spLocks noGrp="1"/>
          </p:cNvSpPr>
          <p:nvPr>
            <p:ph type="dt" sz="half" idx="10"/>
          </p:nvPr>
        </p:nvSpPr>
        <p:spPr>
          <a:xfrm>
            <a:off x="838200" y="6382984"/>
            <a:ext cx="91070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solidFill>
                  <a:schemeClr val="lt1"/>
                </a:solidFill>
              </a:rPr>
              <a:t>7/8/2023</a:t>
            </a:r>
            <a:endParaRPr dirty="0">
              <a:solidFill>
                <a:schemeClr val="lt1"/>
              </a:solidFill>
            </a:endParaRPr>
          </a:p>
        </p:txBody>
      </p:sp>
      <p:sp>
        <p:nvSpPr>
          <p:cNvPr id="63" name="Google Shape;149;p14"/>
          <p:cNvSpPr txBox="1">
            <a:spLocks noGrp="1"/>
          </p:cNvSpPr>
          <p:nvPr>
            <p:ph type="sldNum" sz="quarter" idx="12"/>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SzPts val="1300"/>
              <a:buNone/>
            </a:pPr>
            <a:r>
              <a:rPr lang="en-US" dirty="0">
                <a:solidFill>
                  <a:schemeClr val="bg1"/>
                </a:solidFill>
                <a:latin typeface="Lato"/>
                <a:ea typeface="Lato"/>
                <a:cs typeface="Lato"/>
                <a:sym typeface="Lato"/>
              </a:rPr>
              <a:t>4</a:t>
            </a:r>
            <a:endParaRPr dirty="0">
              <a:solidFill>
                <a:schemeClr val="bg1"/>
              </a:solidFill>
              <a:latin typeface="Lato"/>
              <a:ea typeface="Lato"/>
              <a:cs typeface="Lato"/>
              <a:sym typeface="Lato"/>
            </a:endParaRPr>
          </a:p>
        </p:txBody>
      </p:sp>
      <p:pic>
        <p:nvPicPr>
          <p:cNvPr id="68" name="Google Shape;394;p37" descr="fav.png"/>
          <p:cNvPicPr preferRelativeResize="0"/>
          <p:nvPr/>
        </p:nvPicPr>
        <p:blipFill rotWithShape="1">
          <a:blip r:embed="rId2">
            <a:alphaModFix/>
          </a:blip>
          <a:srcRect/>
          <a:stretch/>
        </p:blipFill>
        <p:spPr>
          <a:xfrm>
            <a:off x="10408725" y="154153"/>
            <a:ext cx="1401691" cy="1401691"/>
          </a:xfrm>
          <a:prstGeom prst="rect">
            <a:avLst/>
          </a:prstGeom>
          <a:noFill/>
          <a:ln>
            <a:noFill/>
          </a:ln>
        </p:spPr>
      </p:pic>
    </p:spTree>
    <p:extLst>
      <p:ext uri="{BB962C8B-B14F-4D97-AF65-F5344CB8AC3E}">
        <p14:creationId xmlns:p14="http://schemas.microsoft.com/office/powerpoint/2010/main" val="21842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1000"/>
                                        <p:tgtEl>
                                          <p:spTgt spid="131"/>
                                        </p:tgtEl>
                                      </p:cBhvr>
                                    </p:animEffect>
                                    <p:anim calcmode="lin" valueType="num">
                                      <p:cBhvr>
                                        <p:cTn id="8" dur="1000" fill="hold"/>
                                        <p:tgtEl>
                                          <p:spTgt spid="131"/>
                                        </p:tgtEl>
                                        <p:attrNameLst>
                                          <p:attrName>ppt_x</p:attrName>
                                        </p:attrNameLst>
                                      </p:cBhvr>
                                      <p:tavLst>
                                        <p:tav tm="0">
                                          <p:val>
                                            <p:strVal val="#ppt_x"/>
                                          </p:val>
                                        </p:tav>
                                        <p:tav tm="100000">
                                          <p:val>
                                            <p:strVal val="#ppt_x"/>
                                          </p:val>
                                        </p:tav>
                                      </p:tavLst>
                                    </p:anim>
                                    <p:anim calcmode="lin" valueType="num">
                                      <p:cBhvr>
                                        <p:cTn id="9" dur="1000" fill="hold"/>
                                        <p:tgtEl>
                                          <p:spTgt spid="1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000"/>
                                        <p:tgtEl>
                                          <p:spTgt spid="61"/>
                                        </p:tgtEl>
                                      </p:cBhvr>
                                    </p:animEffect>
                                    <p:anim calcmode="lin" valueType="num">
                                      <p:cBhvr>
                                        <p:cTn id="18" dur="1000" fill="hold"/>
                                        <p:tgtEl>
                                          <p:spTgt spid="61"/>
                                        </p:tgtEl>
                                        <p:attrNameLst>
                                          <p:attrName>ppt_x</p:attrName>
                                        </p:attrNameLst>
                                      </p:cBhvr>
                                      <p:tavLst>
                                        <p:tav tm="0">
                                          <p:val>
                                            <p:strVal val="#ppt_x"/>
                                          </p:val>
                                        </p:tav>
                                        <p:tav tm="100000">
                                          <p:val>
                                            <p:strVal val="#ppt_x"/>
                                          </p:val>
                                        </p:tav>
                                      </p:tavLst>
                                    </p:anim>
                                    <p:anim calcmode="lin" valueType="num">
                                      <p:cBhvr>
                                        <p:cTn id="19" dur="1000" fill="hold"/>
                                        <p:tgtEl>
                                          <p:spTgt spid="6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1000"/>
                                        <p:tgtEl>
                                          <p:spTgt spid="62"/>
                                        </p:tgtEl>
                                      </p:cBhvr>
                                    </p:animEffect>
                                    <p:anim calcmode="lin" valueType="num">
                                      <p:cBhvr>
                                        <p:cTn id="23" dur="1000" fill="hold"/>
                                        <p:tgtEl>
                                          <p:spTgt spid="62"/>
                                        </p:tgtEl>
                                        <p:attrNameLst>
                                          <p:attrName>ppt_x</p:attrName>
                                        </p:attrNameLst>
                                      </p:cBhvr>
                                      <p:tavLst>
                                        <p:tav tm="0">
                                          <p:val>
                                            <p:strVal val="#ppt_x"/>
                                          </p:val>
                                        </p:tav>
                                        <p:tav tm="100000">
                                          <p:val>
                                            <p:strVal val="#ppt_x"/>
                                          </p:val>
                                        </p:tav>
                                      </p:tavLst>
                                    </p:anim>
                                    <p:anim calcmode="lin" valueType="num">
                                      <p:cBhvr>
                                        <p:cTn id="24" dur="1000" fill="hold"/>
                                        <p:tgtEl>
                                          <p:spTgt spid="6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1000"/>
                                        <p:tgtEl>
                                          <p:spTgt spid="63"/>
                                        </p:tgtEl>
                                      </p:cBhvr>
                                    </p:animEffect>
                                    <p:anim calcmode="lin" valueType="num">
                                      <p:cBhvr>
                                        <p:cTn id="28" dur="1000" fill="hold"/>
                                        <p:tgtEl>
                                          <p:spTgt spid="63"/>
                                        </p:tgtEl>
                                        <p:attrNameLst>
                                          <p:attrName>ppt_x</p:attrName>
                                        </p:attrNameLst>
                                      </p:cBhvr>
                                      <p:tavLst>
                                        <p:tav tm="0">
                                          <p:val>
                                            <p:strVal val="#ppt_x"/>
                                          </p:val>
                                        </p:tav>
                                        <p:tav tm="100000">
                                          <p:val>
                                            <p:strVal val="#ppt_x"/>
                                          </p:val>
                                        </p:tav>
                                      </p:tavLst>
                                    </p:anim>
                                    <p:anim calcmode="lin" valueType="num">
                                      <p:cBhvr>
                                        <p:cTn id="29" dur="1000" fill="hold"/>
                                        <p:tgtEl>
                                          <p:spTgt spid="6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1000"/>
                                        <p:tgtEl>
                                          <p:spTgt spid="68"/>
                                        </p:tgtEl>
                                      </p:cBhvr>
                                    </p:animEffect>
                                    <p:anim calcmode="lin" valueType="num">
                                      <p:cBhvr>
                                        <p:cTn id="33" dur="1000" fill="hold"/>
                                        <p:tgtEl>
                                          <p:spTgt spid="68"/>
                                        </p:tgtEl>
                                        <p:attrNameLst>
                                          <p:attrName>ppt_x</p:attrName>
                                        </p:attrNameLst>
                                      </p:cBhvr>
                                      <p:tavLst>
                                        <p:tav tm="0">
                                          <p:val>
                                            <p:strVal val="#ppt_x"/>
                                          </p:val>
                                        </p:tav>
                                        <p:tav tm="100000">
                                          <p:val>
                                            <p:strVal val="#ppt_x"/>
                                          </p:val>
                                        </p:tav>
                                      </p:tavLst>
                                    </p:anim>
                                    <p:anim calcmode="lin" valueType="num">
                                      <p:cBhvr>
                                        <p:cTn id="34"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1" grpId="0"/>
      <p:bldP spid="62" grpId="0"/>
      <p:bldP spid="6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6048" y="200283"/>
            <a:ext cx="8524497" cy="94836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smtClean="0"/>
              <a:t>IMPLEMENTATION CHALLENGES</a:t>
            </a:r>
            <a:endParaRPr lang="en-US" sz="3600" dirty="0"/>
          </a:p>
        </p:txBody>
      </p:sp>
      <p:sp>
        <p:nvSpPr>
          <p:cNvPr id="5" name="TextBox 4"/>
          <p:cNvSpPr txBox="1"/>
          <p:nvPr/>
        </p:nvSpPr>
        <p:spPr>
          <a:xfrm>
            <a:off x="1655762" y="1555844"/>
            <a:ext cx="612508" cy="1015399"/>
          </a:xfrm>
          <a:prstGeom prst="rect">
            <a:avLst/>
          </a:prstGeom>
          <a:noFill/>
          <a:effectLst/>
        </p:spPr>
        <p:txBody>
          <a:bodyPr wrap="none" rtlCol="0" anchor="t">
            <a:spAutoFit/>
          </a:bodyPr>
          <a:lstStyle/>
          <a:p>
            <a:pPr algn="ctr"/>
            <a:r>
              <a:rPr lang="en-US" sz="5998" b="1" dirty="0">
                <a:solidFill>
                  <a:schemeClr val="tx2"/>
                </a:solidFill>
                <a:latin typeface="Arial" pitchFamily="34" charset="0"/>
                <a:cs typeface="Arial" pitchFamily="34" charset="0"/>
              </a:rPr>
              <a:t>1</a:t>
            </a:r>
          </a:p>
        </p:txBody>
      </p:sp>
      <p:sp>
        <p:nvSpPr>
          <p:cNvPr id="6" name="TextBox 5"/>
          <p:cNvSpPr txBox="1"/>
          <p:nvPr/>
        </p:nvSpPr>
        <p:spPr>
          <a:xfrm>
            <a:off x="3084223" y="2647671"/>
            <a:ext cx="612508" cy="1015399"/>
          </a:xfrm>
          <a:prstGeom prst="rect">
            <a:avLst/>
          </a:prstGeom>
          <a:noFill/>
          <a:effectLst/>
        </p:spPr>
        <p:txBody>
          <a:bodyPr wrap="none" rtlCol="0" anchor="t">
            <a:spAutoFit/>
          </a:bodyPr>
          <a:lstStyle/>
          <a:p>
            <a:pPr algn="ctr"/>
            <a:r>
              <a:rPr lang="en-US" sz="5998" b="1" dirty="0">
                <a:solidFill>
                  <a:schemeClr val="tx2"/>
                </a:solidFill>
                <a:latin typeface="Arial" pitchFamily="34" charset="0"/>
                <a:cs typeface="Arial" pitchFamily="34" charset="0"/>
              </a:rPr>
              <a:t>2</a:t>
            </a:r>
          </a:p>
        </p:txBody>
      </p:sp>
      <p:sp>
        <p:nvSpPr>
          <p:cNvPr id="7" name="Freeform 6"/>
          <p:cNvSpPr>
            <a:spLocks/>
          </p:cNvSpPr>
          <p:nvPr/>
        </p:nvSpPr>
        <p:spPr bwMode="auto">
          <a:xfrm>
            <a:off x="5118683" y="2593952"/>
            <a:ext cx="3081328" cy="1988080"/>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8" name="Freeform 7"/>
          <p:cNvSpPr>
            <a:spLocks/>
          </p:cNvSpPr>
          <p:nvPr/>
        </p:nvSpPr>
        <p:spPr bwMode="auto">
          <a:xfrm>
            <a:off x="3698302" y="1460897"/>
            <a:ext cx="3081328" cy="2033690"/>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9" name="Freeform 10"/>
          <p:cNvSpPr>
            <a:spLocks/>
          </p:cNvSpPr>
          <p:nvPr/>
        </p:nvSpPr>
        <p:spPr bwMode="auto">
          <a:xfrm>
            <a:off x="3695159" y="2557113"/>
            <a:ext cx="4507263" cy="937474"/>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marL="76200" lvl="0">
              <a:lnSpc>
                <a:spcPct val="115000"/>
              </a:lnSpc>
              <a:buClr>
                <a:schemeClr val="lt1"/>
              </a:buClr>
              <a:buSzPts val="2400"/>
            </a:pPr>
            <a:r>
              <a:rPr lang="en-GB" sz="2000" b="1" dirty="0">
                <a:solidFill>
                  <a:schemeClr val="bg1"/>
                </a:solidFill>
              </a:rPr>
              <a:t>User Experience and Interface Design</a:t>
            </a:r>
          </a:p>
        </p:txBody>
      </p:sp>
      <p:sp>
        <p:nvSpPr>
          <p:cNvPr id="10" name="Freeform 12"/>
          <p:cNvSpPr>
            <a:spLocks/>
          </p:cNvSpPr>
          <p:nvPr/>
        </p:nvSpPr>
        <p:spPr bwMode="auto">
          <a:xfrm>
            <a:off x="2274778" y="1460898"/>
            <a:ext cx="4511360" cy="926297"/>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marL="76200" lvl="0">
              <a:lnSpc>
                <a:spcPct val="115000"/>
              </a:lnSpc>
              <a:spcBef>
                <a:spcPts val="1000"/>
              </a:spcBef>
              <a:buClr>
                <a:schemeClr val="lt1"/>
              </a:buClr>
              <a:buSzPts val="2400"/>
            </a:pPr>
            <a:r>
              <a:rPr lang="en-US" sz="2000" b="1" dirty="0">
                <a:solidFill>
                  <a:schemeClr val="bg1"/>
                </a:solidFill>
              </a:rPr>
              <a:t>Telecommunication Infrastructure</a:t>
            </a:r>
          </a:p>
        </p:txBody>
      </p:sp>
      <p:sp>
        <p:nvSpPr>
          <p:cNvPr id="11" name="Freeform 6"/>
          <p:cNvSpPr>
            <a:spLocks/>
          </p:cNvSpPr>
          <p:nvPr/>
        </p:nvSpPr>
        <p:spPr bwMode="auto">
          <a:xfrm>
            <a:off x="6539064" y="3681913"/>
            <a:ext cx="3081328" cy="197813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endParaRPr lang="en-US" sz="2399"/>
          </a:p>
        </p:txBody>
      </p:sp>
      <p:sp>
        <p:nvSpPr>
          <p:cNvPr id="12" name="Freeform 11"/>
          <p:cNvSpPr>
            <a:spLocks/>
          </p:cNvSpPr>
          <p:nvPr/>
        </p:nvSpPr>
        <p:spPr bwMode="auto">
          <a:xfrm>
            <a:off x="6539064" y="4773157"/>
            <a:ext cx="4507263" cy="870743"/>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marL="76200" lvl="0">
              <a:lnSpc>
                <a:spcPct val="115000"/>
              </a:lnSpc>
              <a:buClr>
                <a:schemeClr val="lt1"/>
              </a:buClr>
              <a:buSzPts val="2400"/>
            </a:pPr>
            <a:r>
              <a:rPr lang="en-US" sz="2000" b="1" dirty="0">
                <a:solidFill>
                  <a:schemeClr val="bg1"/>
                </a:solidFill>
              </a:rPr>
              <a:t>Devices and Platform Compatibility</a:t>
            </a:r>
          </a:p>
        </p:txBody>
      </p:sp>
      <p:sp>
        <p:nvSpPr>
          <p:cNvPr id="13" name="Freeform 12"/>
          <p:cNvSpPr>
            <a:spLocks/>
          </p:cNvSpPr>
          <p:nvPr/>
        </p:nvSpPr>
        <p:spPr bwMode="auto">
          <a:xfrm>
            <a:off x="5116272" y="3669182"/>
            <a:ext cx="4511360" cy="912850"/>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2000" b="1" dirty="0">
              <a:solidFill>
                <a:schemeClr val="bg1"/>
              </a:solidFill>
            </a:endParaRPr>
          </a:p>
          <a:p>
            <a:r>
              <a:rPr lang="en-US" sz="2000" b="1" dirty="0">
                <a:solidFill>
                  <a:schemeClr val="bg1"/>
                </a:solidFill>
              </a:rPr>
              <a:t>Multilingual and Cultural Considerations</a:t>
            </a:r>
          </a:p>
          <a:p>
            <a:endParaRPr lang="en-US" b="1" kern="0" dirty="0">
              <a:solidFill>
                <a:schemeClr val="bg1"/>
              </a:solidFill>
              <a:latin typeface="Arial" pitchFamily="34" charset="0"/>
              <a:cs typeface="Arial" pitchFamily="34" charset="0"/>
            </a:endParaRPr>
          </a:p>
        </p:txBody>
      </p:sp>
      <p:sp>
        <p:nvSpPr>
          <p:cNvPr id="14" name="TextBox 13"/>
          <p:cNvSpPr txBox="1"/>
          <p:nvPr/>
        </p:nvSpPr>
        <p:spPr>
          <a:xfrm>
            <a:off x="4503764" y="3793146"/>
            <a:ext cx="612508" cy="1015399"/>
          </a:xfrm>
          <a:prstGeom prst="rect">
            <a:avLst/>
          </a:prstGeom>
          <a:noFill/>
          <a:effectLst/>
        </p:spPr>
        <p:txBody>
          <a:bodyPr wrap="none" rtlCol="0" anchor="t">
            <a:spAutoFit/>
          </a:bodyPr>
          <a:lstStyle/>
          <a:p>
            <a:pPr algn="ctr"/>
            <a:r>
              <a:rPr lang="en-US" sz="5998" b="1" dirty="0">
                <a:solidFill>
                  <a:schemeClr val="tx2"/>
                </a:solidFill>
                <a:latin typeface="Arial" pitchFamily="34" charset="0"/>
                <a:cs typeface="Arial" pitchFamily="34" charset="0"/>
              </a:rPr>
              <a:t>3</a:t>
            </a:r>
          </a:p>
        </p:txBody>
      </p:sp>
      <p:sp>
        <p:nvSpPr>
          <p:cNvPr id="15" name="TextBox 14"/>
          <p:cNvSpPr txBox="1"/>
          <p:nvPr/>
        </p:nvSpPr>
        <p:spPr>
          <a:xfrm>
            <a:off x="5926556" y="4826971"/>
            <a:ext cx="612508" cy="1015399"/>
          </a:xfrm>
          <a:prstGeom prst="rect">
            <a:avLst/>
          </a:prstGeom>
          <a:noFill/>
          <a:effectLst/>
        </p:spPr>
        <p:txBody>
          <a:bodyPr wrap="none" rtlCol="0" anchor="t">
            <a:spAutoFit/>
          </a:bodyPr>
          <a:lstStyle/>
          <a:p>
            <a:pPr algn="ctr"/>
            <a:r>
              <a:rPr lang="en-US" sz="5998" b="1" dirty="0">
                <a:solidFill>
                  <a:schemeClr val="tx2"/>
                </a:solidFill>
                <a:latin typeface="Arial" pitchFamily="34" charset="0"/>
                <a:cs typeface="Arial" pitchFamily="34" charset="0"/>
              </a:rPr>
              <a:t>4</a:t>
            </a:r>
          </a:p>
        </p:txBody>
      </p:sp>
      <p:sp>
        <p:nvSpPr>
          <p:cNvPr id="16" name="Google Shape;209;p19"/>
          <p:cNvSpPr txBox="1">
            <a:spLocks noGrp="1"/>
          </p:cNvSpPr>
          <p:nvPr>
            <p:ph type="dt" sz="half" idx="10"/>
          </p:nvPr>
        </p:nvSpPr>
        <p:spPr>
          <a:xfrm>
            <a:off x="838200" y="6382984"/>
            <a:ext cx="91070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solidFill>
                  <a:schemeClr val="lt1"/>
                </a:solidFill>
              </a:rPr>
              <a:t>7/8/2023</a:t>
            </a:r>
            <a:endParaRPr dirty="0">
              <a:solidFill>
                <a:schemeClr val="lt1"/>
              </a:solidFill>
            </a:endParaRPr>
          </a:p>
        </p:txBody>
      </p:sp>
      <p:sp>
        <p:nvSpPr>
          <p:cNvPr id="17" name="Google Shape;208;p19">
            <a:extLst>
              <a:ext uri="{FF2B5EF4-FFF2-40B4-BE49-F238E27FC236}">
                <a16:creationId xmlns:a16="http://schemas.microsoft.com/office/drawing/2014/main" id="{D1D88D2D-8A15-CC18-A7FB-6088F1155D0D}"/>
              </a:ext>
            </a:extLst>
          </p:cNvPr>
          <p:cNvSpPr txBox="1">
            <a:spLocks/>
          </p:cNvSpPr>
          <p:nvPr/>
        </p:nvSpPr>
        <p:spPr>
          <a:xfrm>
            <a:off x="3957449" y="6442635"/>
            <a:ext cx="4397432" cy="398215"/>
          </a:xfrm>
          <a:prstGeom prst="rect">
            <a:avLst/>
          </a:prstGeom>
          <a:noFill/>
          <a:ln>
            <a:noFill/>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ts val="1400"/>
            </a:pPr>
            <a:r>
              <a:rPr lang="en-GB" sz="1200" dirty="0">
                <a:solidFill>
                  <a:schemeClr val="lt1"/>
                </a:solidFill>
                <a:latin typeface="Times New Roman" panose="02020603050405020304" pitchFamily="18" charset="0"/>
                <a:cs typeface="Times New Roman" panose="02020603050405020304" pitchFamily="18" charset="0"/>
              </a:rPr>
              <a:t>Department of Computer Science </a:t>
            </a:r>
          </a:p>
          <a:p>
            <a:pPr algn="ctr">
              <a:buSzPts val="1400"/>
            </a:pPr>
            <a:r>
              <a:rPr lang="en-GB" sz="1200" dirty="0">
                <a:solidFill>
                  <a:schemeClr val="lt1"/>
                </a:solidFill>
                <a:latin typeface="Times New Roman" panose="02020603050405020304" pitchFamily="18" charset="0"/>
                <a:cs typeface="Times New Roman" panose="02020603050405020304" pitchFamily="18" charset="0"/>
              </a:rPr>
              <a:t>HITEC University, Taxila</a:t>
            </a:r>
          </a:p>
        </p:txBody>
      </p:sp>
      <p:sp>
        <p:nvSpPr>
          <p:cNvPr id="18" name="Google Shape;149;p14"/>
          <p:cNvSpPr txBox="1">
            <a:spLocks/>
          </p:cNvSpPr>
          <p:nvPr/>
        </p:nvSpPr>
        <p:spPr>
          <a:xfrm>
            <a:off x="9900458" y="6459785"/>
            <a:ext cx="823767" cy="365125"/>
          </a:xfrm>
          <a:prstGeom prst="rect">
            <a:avLst/>
          </a:prstGeom>
          <a:noFill/>
          <a:ln>
            <a:noFill/>
          </a:ln>
        </p:spPr>
        <p:txBody>
          <a:bodyPr spcFirstLastPara="1" vert="horz" wrap="square" lIns="91425" tIns="45700" rIns="91425" bIns="45700" rtlCol="0" anchor="ctr" anchorCtr="0">
            <a:normAutofit/>
          </a:bodyP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ts val="1300"/>
            </a:pPr>
            <a:r>
              <a:rPr lang="en-US" smtClean="0">
                <a:solidFill>
                  <a:schemeClr val="bg1"/>
                </a:solidFill>
                <a:latin typeface="Lato"/>
                <a:ea typeface="Lato"/>
                <a:cs typeface="Lato"/>
                <a:sym typeface="Lato"/>
              </a:rPr>
              <a:t>5</a:t>
            </a:r>
            <a:endParaRPr lang="en-US" dirty="0">
              <a:solidFill>
                <a:schemeClr val="bg1"/>
              </a:solidFill>
              <a:latin typeface="Lato"/>
              <a:ea typeface="Lato"/>
              <a:cs typeface="Lato"/>
              <a:sym typeface="Lato"/>
            </a:endParaRPr>
          </a:p>
        </p:txBody>
      </p:sp>
      <p:pic>
        <p:nvPicPr>
          <p:cNvPr id="19" name="Google Shape;394;p37" descr="fav.png"/>
          <p:cNvPicPr preferRelativeResize="0"/>
          <p:nvPr/>
        </p:nvPicPr>
        <p:blipFill rotWithShape="1">
          <a:blip r:embed="rId2">
            <a:alphaModFix/>
          </a:blip>
          <a:srcRect/>
          <a:stretch/>
        </p:blipFill>
        <p:spPr>
          <a:xfrm>
            <a:off x="10408725" y="154153"/>
            <a:ext cx="1401691" cy="1401691"/>
          </a:xfrm>
          <a:prstGeom prst="rect">
            <a:avLst/>
          </a:prstGeom>
          <a:noFill/>
          <a:ln>
            <a:noFill/>
          </a:ln>
        </p:spPr>
      </p:pic>
    </p:spTree>
    <p:extLst>
      <p:ext uri="{BB962C8B-B14F-4D97-AF65-F5344CB8AC3E}">
        <p14:creationId xmlns:p14="http://schemas.microsoft.com/office/powerpoint/2010/main" val="77380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1000"/>
                                        <p:tgtEl>
                                          <p:spTgt spid="12"/>
                                        </p:tgtEl>
                                      </p:cBhvr>
                                    </p:animEffect>
                                    <p:anim calcmode="lin" valueType="num">
                                      <p:cBhvr>
                                        <p:cTn id="48" dur="1000" fill="hold"/>
                                        <p:tgtEl>
                                          <p:spTgt spid="12"/>
                                        </p:tgtEl>
                                        <p:attrNameLst>
                                          <p:attrName>ppt_x</p:attrName>
                                        </p:attrNameLst>
                                      </p:cBhvr>
                                      <p:tavLst>
                                        <p:tav tm="0">
                                          <p:val>
                                            <p:strVal val="#ppt_x"/>
                                          </p:val>
                                        </p:tav>
                                        <p:tav tm="100000">
                                          <p:val>
                                            <p:strVal val="#ppt_x"/>
                                          </p:val>
                                        </p:tav>
                                      </p:tavLst>
                                    </p:anim>
                                    <p:anim calcmode="lin" valueType="num">
                                      <p:cBhvr>
                                        <p:cTn id="49" dur="1000" fill="hold"/>
                                        <p:tgtEl>
                                          <p:spTgt spid="1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1000"/>
                                        <p:tgtEl>
                                          <p:spTgt spid="15"/>
                                        </p:tgtEl>
                                      </p:cBhvr>
                                    </p:animEffect>
                                    <p:anim calcmode="lin" valueType="num">
                                      <p:cBhvr>
                                        <p:cTn id="63" dur="1000" fill="hold"/>
                                        <p:tgtEl>
                                          <p:spTgt spid="15"/>
                                        </p:tgtEl>
                                        <p:attrNameLst>
                                          <p:attrName>ppt_x</p:attrName>
                                        </p:attrNameLst>
                                      </p:cBhvr>
                                      <p:tavLst>
                                        <p:tav tm="0">
                                          <p:val>
                                            <p:strVal val="#ppt_x"/>
                                          </p:val>
                                        </p:tav>
                                        <p:tav tm="100000">
                                          <p:val>
                                            <p:strVal val="#ppt_x"/>
                                          </p:val>
                                        </p:tav>
                                      </p:tavLst>
                                    </p:anim>
                                    <p:anim calcmode="lin" valueType="num">
                                      <p:cBhvr>
                                        <p:cTn id="64" dur="1000" fill="hold"/>
                                        <p:tgtEl>
                                          <p:spTgt spid="1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1000"/>
                                        <p:tgtEl>
                                          <p:spTgt spid="17"/>
                                        </p:tgtEl>
                                      </p:cBhvr>
                                    </p:animEffect>
                                    <p:anim calcmode="lin" valueType="num">
                                      <p:cBhvr>
                                        <p:cTn id="73" dur="1000" fill="hold"/>
                                        <p:tgtEl>
                                          <p:spTgt spid="17"/>
                                        </p:tgtEl>
                                        <p:attrNameLst>
                                          <p:attrName>ppt_x</p:attrName>
                                        </p:attrNameLst>
                                      </p:cBhvr>
                                      <p:tavLst>
                                        <p:tav tm="0">
                                          <p:val>
                                            <p:strVal val="#ppt_x"/>
                                          </p:val>
                                        </p:tav>
                                        <p:tav tm="100000">
                                          <p:val>
                                            <p:strVal val="#ppt_x"/>
                                          </p:val>
                                        </p:tav>
                                      </p:tavLst>
                                    </p:anim>
                                    <p:anim calcmode="lin" valueType="num">
                                      <p:cBhvr>
                                        <p:cTn id="74" dur="1000" fill="hold"/>
                                        <p:tgtEl>
                                          <p:spTgt spid="1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5475" y="662060"/>
            <a:ext cx="11573197" cy="724247"/>
          </a:xfrm>
        </p:spPr>
        <p:txBody>
          <a:bodyPr>
            <a:normAutofit fontScale="92500" lnSpcReduction="10000"/>
          </a:bodyPr>
          <a:lstStyle/>
          <a:p>
            <a:pPr algn="l"/>
            <a:r>
              <a:rPr lang="en-US" dirty="0">
                <a:solidFill>
                  <a:schemeClr val="tx1"/>
                </a:solidFill>
              </a:rPr>
              <a:t>TARGET AUDIENCE</a:t>
            </a:r>
          </a:p>
        </p:txBody>
      </p:sp>
      <p:sp>
        <p:nvSpPr>
          <p:cNvPr id="11" name="TextBox 10">
            <a:extLst>
              <a:ext uri="{FF2B5EF4-FFF2-40B4-BE49-F238E27FC236}">
                <a16:creationId xmlns:a16="http://schemas.microsoft.com/office/drawing/2014/main" id="{72353C71-0DD9-4E61-8554-1C1A5C599ED3}"/>
              </a:ext>
            </a:extLst>
          </p:cNvPr>
          <p:cNvSpPr txBox="1"/>
          <p:nvPr/>
        </p:nvSpPr>
        <p:spPr>
          <a:xfrm>
            <a:off x="784305" y="5477250"/>
            <a:ext cx="2843469" cy="338554"/>
          </a:xfrm>
          <a:prstGeom prst="rect">
            <a:avLst/>
          </a:prstGeom>
          <a:noFill/>
        </p:spPr>
        <p:txBody>
          <a:bodyPr wrap="square" rtlCol="0">
            <a:spAutoFit/>
          </a:bodyPr>
          <a:lstStyle/>
          <a:p>
            <a:pPr algn="r"/>
            <a:r>
              <a:rPr lang="en-US" altLang="ko-KR" sz="1600" b="1" dirty="0">
                <a:cs typeface="Arial" pitchFamily="34" charset="0"/>
              </a:rPr>
              <a:t>Patient with Chronic Disease</a:t>
            </a:r>
            <a:endParaRPr lang="ko-KR" altLang="en-US" sz="1600" b="1" dirty="0">
              <a:cs typeface="Arial" pitchFamily="34" charset="0"/>
            </a:endParaRPr>
          </a:p>
        </p:txBody>
      </p:sp>
      <p:sp>
        <p:nvSpPr>
          <p:cNvPr id="22" name="Donut 1">
            <a:extLst>
              <a:ext uri="{FF2B5EF4-FFF2-40B4-BE49-F238E27FC236}">
                <a16:creationId xmlns:a16="http://schemas.microsoft.com/office/drawing/2014/main" id="{870431BB-0340-45E6-892B-50039D06DFA2}"/>
              </a:ext>
            </a:extLst>
          </p:cNvPr>
          <p:cNvSpPr/>
          <p:nvPr/>
        </p:nvSpPr>
        <p:spPr>
          <a:xfrm>
            <a:off x="5663428" y="2812200"/>
            <a:ext cx="834085" cy="924304"/>
          </a:xfrm>
          <a:custGeom>
            <a:avLst/>
            <a:gdLst/>
            <a:ahLst/>
            <a:cxnLst/>
            <a:rect l="l" t="t" r="r" b="b"/>
            <a:pathLst>
              <a:path w="3573863" h="3960440">
                <a:moveTo>
                  <a:pt x="1778235" y="2854144"/>
                </a:moveTo>
                <a:cubicBezTo>
                  <a:pt x="1630806" y="2921039"/>
                  <a:pt x="1485756" y="2976063"/>
                  <a:pt x="1346395" y="3019665"/>
                </a:cubicBezTo>
                <a:cubicBezTo>
                  <a:pt x="1449229" y="3443341"/>
                  <a:pt x="1614264" y="3717505"/>
                  <a:pt x="1800200" y="3717505"/>
                </a:cubicBezTo>
                <a:cubicBezTo>
                  <a:pt x="1981797" y="3717505"/>
                  <a:pt x="2143458" y="3455988"/>
                  <a:pt x="2246629" y="3049019"/>
                </a:cubicBezTo>
                <a:cubicBezTo>
                  <a:pt x="2095629" y="2998005"/>
                  <a:pt x="1938082" y="2933129"/>
                  <a:pt x="1778235" y="2854144"/>
                </a:cubicBezTo>
                <a:close/>
                <a:moveTo>
                  <a:pt x="1266675" y="2564179"/>
                </a:moveTo>
                <a:lnTo>
                  <a:pt x="1299457" y="2790710"/>
                </a:lnTo>
                <a:cubicBezTo>
                  <a:pt x="1367662" y="2767618"/>
                  <a:pt x="1437614" y="2740949"/>
                  <a:pt x="1508914" y="2711076"/>
                </a:cubicBezTo>
                <a:cubicBezTo>
                  <a:pt x="1464441" y="2687582"/>
                  <a:pt x="1420733" y="2661738"/>
                  <a:pt x="1377054" y="2634978"/>
                </a:cubicBezTo>
                <a:close/>
                <a:moveTo>
                  <a:pt x="2333774" y="2560277"/>
                </a:moveTo>
                <a:cubicBezTo>
                  <a:pt x="2295625" y="2584830"/>
                  <a:pt x="2256319" y="2608268"/>
                  <a:pt x="2216371" y="2631332"/>
                </a:cubicBezTo>
                <a:lnTo>
                  <a:pt x="2055143" y="2720029"/>
                </a:lnTo>
                <a:cubicBezTo>
                  <a:pt x="2137322" y="2758240"/>
                  <a:pt x="2218112" y="2791558"/>
                  <a:pt x="2296361" y="2820732"/>
                </a:cubicBezTo>
                <a:cubicBezTo>
                  <a:pt x="2311421" y="2737872"/>
                  <a:pt x="2324309" y="2650858"/>
                  <a:pt x="2333774" y="2560277"/>
                </a:cubicBezTo>
                <a:close/>
                <a:moveTo>
                  <a:pt x="2938347" y="2115420"/>
                </a:moveTo>
                <a:cubicBezTo>
                  <a:pt x="2833874" y="2209266"/>
                  <a:pt x="2717689" y="2301450"/>
                  <a:pt x="2591514" y="2390104"/>
                </a:cubicBezTo>
                <a:cubicBezTo>
                  <a:pt x="2577332" y="2568819"/>
                  <a:pt x="2551964" y="2738541"/>
                  <a:pt x="2518016" y="2895802"/>
                </a:cubicBezTo>
                <a:cubicBezTo>
                  <a:pt x="2567345" y="2910267"/>
                  <a:pt x="2615150" y="2922759"/>
                  <a:pt x="2661232" y="2933072"/>
                </a:cubicBezTo>
                <a:cubicBezTo>
                  <a:pt x="2712976" y="2857644"/>
                  <a:pt x="2799843" y="2808312"/>
                  <a:pt x="2898232" y="2808312"/>
                </a:cubicBezTo>
                <a:cubicBezTo>
                  <a:pt x="3002730" y="2808312"/>
                  <a:pt x="3094231" y="2863960"/>
                  <a:pt x="3143840" y="2947770"/>
                </a:cubicBezTo>
                <a:cubicBezTo>
                  <a:pt x="3206751" y="2930092"/>
                  <a:pt x="3253488" y="2897708"/>
                  <a:pt x="3281582" y="2851851"/>
                </a:cubicBezTo>
                <a:cubicBezTo>
                  <a:pt x="3377140" y="2695873"/>
                  <a:pt x="3235870" y="2418527"/>
                  <a:pt x="2938347" y="2115420"/>
                </a:cubicBezTo>
                <a:close/>
                <a:moveTo>
                  <a:pt x="653371" y="2086408"/>
                </a:moveTo>
                <a:cubicBezTo>
                  <a:pt x="358768" y="2375931"/>
                  <a:pt x="216958" y="2642817"/>
                  <a:pt x="306838" y="2798494"/>
                </a:cubicBezTo>
                <a:cubicBezTo>
                  <a:pt x="395033" y="2951251"/>
                  <a:pt x="687498" y="2964353"/>
                  <a:pt x="1074605" y="2860911"/>
                </a:cubicBezTo>
                <a:cubicBezTo>
                  <a:pt x="1044150" y="2711390"/>
                  <a:pt x="1021245" y="2551128"/>
                  <a:pt x="1007054" y="2383079"/>
                </a:cubicBezTo>
                <a:cubicBezTo>
                  <a:pt x="877997" y="2286402"/>
                  <a:pt x="759493" y="2186798"/>
                  <a:pt x="653371" y="2086408"/>
                </a:cubicBezTo>
                <a:close/>
                <a:moveTo>
                  <a:pt x="2606852" y="1818110"/>
                </a:moveTo>
                <a:cubicBezTo>
                  <a:pt x="2609297" y="1871560"/>
                  <a:pt x="2610200" y="1925632"/>
                  <a:pt x="2610200" y="1980220"/>
                </a:cubicBezTo>
                <a:lnTo>
                  <a:pt x="2607655" y="2082108"/>
                </a:lnTo>
                <a:cubicBezTo>
                  <a:pt x="2664327" y="2040229"/>
                  <a:pt x="2718004" y="1997635"/>
                  <a:pt x="2768733" y="1954977"/>
                </a:cubicBezTo>
                <a:cubicBezTo>
                  <a:pt x="2718041" y="1909108"/>
                  <a:pt x="2663841" y="1863560"/>
                  <a:pt x="2606852" y="1818110"/>
                </a:cubicBezTo>
                <a:close/>
                <a:moveTo>
                  <a:pt x="995280" y="1792420"/>
                </a:moveTo>
                <a:cubicBezTo>
                  <a:pt x="935444" y="1837415"/>
                  <a:pt x="878912" y="1882984"/>
                  <a:pt x="825924" y="1928708"/>
                </a:cubicBezTo>
                <a:cubicBezTo>
                  <a:pt x="877915" y="1975725"/>
                  <a:pt x="933502" y="2022554"/>
                  <a:pt x="992040" y="2069282"/>
                </a:cubicBezTo>
                <a:cubicBezTo>
                  <a:pt x="990470" y="2039771"/>
                  <a:pt x="990200" y="2010073"/>
                  <a:pt x="990200" y="1980220"/>
                </a:cubicBezTo>
                <a:close/>
                <a:moveTo>
                  <a:pt x="1800199" y="1584251"/>
                </a:moveTo>
                <a:cubicBezTo>
                  <a:pt x="1999044" y="1584251"/>
                  <a:pt x="2160239" y="1745446"/>
                  <a:pt x="2160239" y="1944291"/>
                </a:cubicBezTo>
                <a:cubicBezTo>
                  <a:pt x="2160239" y="2143136"/>
                  <a:pt x="1999044" y="2304331"/>
                  <a:pt x="1800199" y="2304331"/>
                </a:cubicBezTo>
                <a:cubicBezTo>
                  <a:pt x="1601354" y="2304331"/>
                  <a:pt x="1440159" y="2143136"/>
                  <a:pt x="1440159" y="1944291"/>
                </a:cubicBezTo>
                <a:cubicBezTo>
                  <a:pt x="1440159" y="1745446"/>
                  <a:pt x="1601354" y="1584251"/>
                  <a:pt x="1800199" y="1584251"/>
                </a:cubicBezTo>
                <a:close/>
                <a:moveTo>
                  <a:pt x="1799180" y="1292973"/>
                </a:moveTo>
                <a:cubicBezTo>
                  <a:pt x="1709473" y="1337408"/>
                  <a:pt x="1618838" y="1386220"/>
                  <a:pt x="1527839" y="1438759"/>
                </a:cubicBezTo>
                <a:cubicBezTo>
                  <a:pt x="1430103" y="1495187"/>
                  <a:pt x="1336299" y="1553400"/>
                  <a:pt x="1247277" y="1612889"/>
                </a:cubicBezTo>
                <a:cubicBezTo>
                  <a:pt x="1237518" y="1731224"/>
                  <a:pt x="1233135" y="1854154"/>
                  <a:pt x="1233135" y="1980220"/>
                </a:cubicBezTo>
                <a:lnTo>
                  <a:pt x="1242214" y="2256132"/>
                </a:lnTo>
                <a:cubicBezTo>
                  <a:pt x="1325337" y="2314701"/>
                  <a:pt x="1412868" y="2372018"/>
                  <a:pt x="1503964" y="2427827"/>
                </a:cubicBezTo>
                <a:cubicBezTo>
                  <a:pt x="1597846" y="2485344"/>
                  <a:pt x="1691436" y="2538760"/>
                  <a:pt x="1784393" y="2586751"/>
                </a:cubicBezTo>
                <a:cubicBezTo>
                  <a:pt x="1886614" y="2536574"/>
                  <a:pt x="1990519" y="2481211"/>
                  <a:pt x="2094904" y="2420944"/>
                </a:cubicBezTo>
                <a:cubicBezTo>
                  <a:pt x="2186771" y="2367905"/>
                  <a:pt x="2275164" y="2313288"/>
                  <a:pt x="2359234" y="2257296"/>
                </a:cubicBezTo>
                <a:cubicBezTo>
                  <a:pt x="2364812" y="2167101"/>
                  <a:pt x="2367265" y="2074538"/>
                  <a:pt x="2367265" y="1980220"/>
                </a:cubicBezTo>
                <a:lnTo>
                  <a:pt x="2355768" y="1630798"/>
                </a:lnTo>
                <a:cubicBezTo>
                  <a:pt x="2273382" y="1572781"/>
                  <a:pt x="2186657" y="1516029"/>
                  <a:pt x="2096435" y="1460755"/>
                </a:cubicBezTo>
                <a:cubicBezTo>
                  <a:pt x="1996852" y="1399746"/>
                  <a:pt x="1897599" y="1343351"/>
                  <a:pt x="1799180" y="1292973"/>
                </a:cubicBezTo>
                <a:close/>
                <a:moveTo>
                  <a:pt x="2285222" y="1081939"/>
                </a:moveTo>
                <a:cubicBezTo>
                  <a:pt x="2215903" y="1106831"/>
                  <a:pt x="2144721" y="1134831"/>
                  <a:pt x="2072395" y="1166375"/>
                </a:cubicBezTo>
                <a:cubicBezTo>
                  <a:pt x="2123126" y="1193433"/>
                  <a:pt x="2173254" y="1222917"/>
                  <a:pt x="2223344" y="1253604"/>
                </a:cubicBezTo>
                <a:lnTo>
                  <a:pt x="2324429" y="1318442"/>
                </a:lnTo>
                <a:cubicBezTo>
                  <a:pt x="2313395" y="1236228"/>
                  <a:pt x="2300359" y="1157186"/>
                  <a:pt x="2285222" y="1081939"/>
                </a:cubicBezTo>
                <a:close/>
                <a:moveTo>
                  <a:pt x="1317316" y="1072756"/>
                </a:moveTo>
                <a:cubicBezTo>
                  <a:pt x="1302241" y="1146918"/>
                  <a:pt x="1288992" y="1224776"/>
                  <a:pt x="1278338" y="1305859"/>
                </a:cubicBezTo>
                <a:cubicBezTo>
                  <a:pt x="1319937" y="1279161"/>
                  <a:pt x="1362772" y="1253543"/>
                  <a:pt x="1406371" y="1228371"/>
                </a:cubicBezTo>
                <a:lnTo>
                  <a:pt x="1529166" y="1160817"/>
                </a:lnTo>
                <a:cubicBezTo>
                  <a:pt x="1457109" y="1128012"/>
                  <a:pt x="1386248" y="1098795"/>
                  <a:pt x="1317316" y="1072756"/>
                </a:cubicBezTo>
                <a:close/>
                <a:moveTo>
                  <a:pt x="2999167" y="931965"/>
                </a:moveTo>
                <a:cubicBezTo>
                  <a:pt x="2863797" y="929602"/>
                  <a:pt x="2695165" y="956643"/>
                  <a:pt x="2505705" y="1011187"/>
                </a:cubicBezTo>
                <a:cubicBezTo>
                  <a:pt x="2540918" y="1162557"/>
                  <a:pt x="2567684" y="1326382"/>
                  <a:pt x="2585126" y="1499198"/>
                </a:cubicBezTo>
                <a:cubicBezTo>
                  <a:pt x="2715788" y="1596638"/>
                  <a:pt x="2835744" y="1697107"/>
                  <a:pt x="2943147" y="1798370"/>
                </a:cubicBezTo>
                <a:cubicBezTo>
                  <a:pt x="3255545" y="1499362"/>
                  <a:pt x="3408394" y="1221406"/>
                  <a:pt x="3315904" y="1061209"/>
                </a:cubicBezTo>
                <a:cubicBezTo>
                  <a:pt x="3266970" y="976452"/>
                  <a:pt x="3155149" y="934688"/>
                  <a:pt x="2999167" y="931965"/>
                </a:cubicBezTo>
                <a:close/>
                <a:moveTo>
                  <a:pt x="638815" y="915787"/>
                </a:moveTo>
                <a:cubicBezTo>
                  <a:pt x="482814" y="914444"/>
                  <a:pt x="369943" y="953278"/>
                  <a:pt x="318816" y="1036731"/>
                </a:cubicBezTo>
                <a:cubicBezTo>
                  <a:pt x="287500" y="1087848"/>
                  <a:pt x="281619" y="1151999"/>
                  <a:pt x="300317" y="1225375"/>
                </a:cubicBezTo>
                <a:cubicBezTo>
                  <a:pt x="453717" y="1230852"/>
                  <a:pt x="576064" y="1357222"/>
                  <a:pt x="576064" y="1512168"/>
                </a:cubicBezTo>
                <a:cubicBezTo>
                  <a:pt x="576064" y="1559570"/>
                  <a:pt x="564614" y="1604297"/>
                  <a:pt x="543189" y="1643149"/>
                </a:cubicBezTo>
                <a:cubicBezTo>
                  <a:pt x="577674" y="1684387"/>
                  <a:pt x="615806" y="1726058"/>
                  <a:pt x="656975" y="1768243"/>
                </a:cubicBezTo>
                <a:cubicBezTo>
                  <a:pt x="764771" y="1670077"/>
                  <a:pt x="885233" y="1573151"/>
                  <a:pt x="1016791" y="1480089"/>
                </a:cubicBezTo>
                <a:cubicBezTo>
                  <a:pt x="1034643" y="1309060"/>
                  <a:pt x="1062149" y="1147092"/>
                  <a:pt x="1097625" y="997448"/>
                </a:cubicBezTo>
                <a:cubicBezTo>
                  <a:pt x="922693" y="944833"/>
                  <a:pt x="766343" y="916885"/>
                  <a:pt x="638815" y="915787"/>
                </a:cubicBezTo>
                <a:close/>
                <a:moveTo>
                  <a:pt x="1800200" y="242935"/>
                </a:moveTo>
                <a:cubicBezTo>
                  <a:pt x="1628632" y="242935"/>
                  <a:pt x="1474860" y="476364"/>
                  <a:pt x="1371457" y="845375"/>
                </a:cubicBezTo>
                <a:cubicBezTo>
                  <a:pt x="1510785" y="893390"/>
                  <a:pt x="1655544" y="953061"/>
                  <a:pt x="1802618" y="1024206"/>
                </a:cubicBezTo>
                <a:cubicBezTo>
                  <a:pt x="1948575" y="956462"/>
                  <a:pt x="2092393" y="899996"/>
                  <a:pt x="2231205" y="855254"/>
                </a:cubicBezTo>
                <a:cubicBezTo>
                  <a:pt x="2203972" y="756128"/>
                  <a:pt x="2173100" y="666602"/>
                  <a:pt x="2138735" y="588741"/>
                </a:cubicBezTo>
                <a:cubicBezTo>
                  <a:pt x="1989649" y="579063"/>
                  <a:pt x="1872207" y="454685"/>
                  <a:pt x="1872207" y="302877"/>
                </a:cubicBezTo>
                <a:lnTo>
                  <a:pt x="1876505" y="260249"/>
                </a:lnTo>
                <a:cubicBezTo>
                  <a:pt x="1851965" y="248332"/>
                  <a:pt x="1826288" y="242935"/>
                  <a:pt x="1800200" y="242935"/>
                </a:cubicBezTo>
                <a:close/>
                <a:moveTo>
                  <a:pt x="1800200" y="0"/>
                </a:moveTo>
                <a:cubicBezTo>
                  <a:pt x="1869864" y="0"/>
                  <a:pt x="1937474" y="21500"/>
                  <a:pt x="2001400" y="62841"/>
                </a:cubicBezTo>
                <a:cubicBezTo>
                  <a:pt x="2046831" y="32440"/>
                  <a:pt x="2101480" y="14845"/>
                  <a:pt x="2160239" y="14845"/>
                </a:cubicBezTo>
                <a:cubicBezTo>
                  <a:pt x="2319315" y="14845"/>
                  <a:pt x="2448271" y="143801"/>
                  <a:pt x="2448271" y="302877"/>
                </a:cubicBezTo>
                <a:cubicBezTo>
                  <a:pt x="2448271" y="390874"/>
                  <a:pt x="2408810" y="469655"/>
                  <a:pt x="2345781" y="521503"/>
                </a:cubicBezTo>
                <a:cubicBezTo>
                  <a:pt x="2383927" y="603296"/>
                  <a:pt x="2417431" y="693947"/>
                  <a:pt x="2447297" y="791609"/>
                </a:cubicBezTo>
                <a:cubicBezTo>
                  <a:pt x="2970165" y="657950"/>
                  <a:pt x="3387629" y="699569"/>
                  <a:pt x="3526292" y="939741"/>
                </a:cubicBezTo>
                <a:cubicBezTo>
                  <a:pt x="3666393" y="1182403"/>
                  <a:pt x="3488654" y="1570199"/>
                  <a:pt x="3103466" y="1960424"/>
                </a:cubicBezTo>
                <a:cubicBezTo>
                  <a:pt x="3470949" y="2355583"/>
                  <a:pt x="3633606" y="2742288"/>
                  <a:pt x="3488732" y="2978761"/>
                </a:cubicBezTo>
                <a:cubicBezTo>
                  <a:pt x="3428277" y="3077440"/>
                  <a:pt x="3320191" y="3140292"/>
                  <a:pt x="3176550" y="3166836"/>
                </a:cubicBezTo>
                <a:cubicBezTo>
                  <a:pt x="3145985" y="3291955"/>
                  <a:pt x="3032902" y="3384376"/>
                  <a:pt x="2898232" y="3384376"/>
                </a:cubicBezTo>
                <a:cubicBezTo>
                  <a:pt x="2756837" y="3384376"/>
                  <a:pt x="2639238" y="3282493"/>
                  <a:pt x="2615411" y="3148031"/>
                </a:cubicBezTo>
                <a:cubicBezTo>
                  <a:pt x="2565981" y="3138986"/>
                  <a:pt x="2515458" y="3127210"/>
                  <a:pt x="2463844" y="3113602"/>
                </a:cubicBezTo>
                <a:cubicBezTo>
                  <a:pt x="2318011" y="3625660"/>
                  <a:pt x="2075098" y="3960440"/>
                  <a:pt x="1800200" y="3960440"/>
                </a:cubicBezTo>
                <a:cubicBezTo>
                  <a:pt x="1519205" y="3960440"/>
                  <a:pt x="1271629" y="3610643"/>
                  <a:pt x="1127186" y="3079228"/>
                </a:cubicBezTo>
                <a:cubicBezTo>
                  <a:pt x="627082" y="3198995"/>
                  <a:pt x="230836" y="3152724"/>
                  <a:pt x="96450" y="2919961"/>
                </a:cubicBezTo>
                <a:cubicBezTo>
                  <a:pt x="-40561" y="2682651"/>
                  <a:pt x="126404" y="2306537"/>
                  <a:pt x="494549" y="1925523"/>
                </a:cubicBezTo>
                <a:lnTo>
                  <a:pt x="373580" y="1785812"/>
                </a:lnTo>
                <a:cubicBezTo>
                  <a:pt x="346850" y="1795631"/>
                  <a:pt x="317974" y="1800200"/>
                  <a:pt x="288032" y="1800200"/>
                </a:cubicBezTo>
                <a:cubicBezTo>
                  <a:pt x="128956" y="1800200"/>
                  <a:pt x="0" y="1671244"/>
                  <a:pt x="0" y="1512168"/>
                </a:cubicBezTo>
                <a:cubicBezTo>
                  <a:pt x="0" y="1428111"/>
                  <a:pt x="36006" y="1352464"/>
                  <a:pt x="94065" y="1300493"/>
                </a:cubicBezTo>
                <a:cubicBezTo>
                  <a:pt x="43643" y="1149446"/>
                  <a:pt x="47337" y="1014823"/>
                  <a:pt x="111666" y="909822"/>
                </a:cubicBezTo>
                <a:cubicBezTo>
                  <a:pt x="253078" y="678998"/>
                  <a:pt x="655099" y="644207"/>
                  <a:pt x="1156926" y="780244"/>
                </a:cubicBezTo>
                <a:cubicBezTo>
                  <a:pt x="1303899" y="305876"/>
                  <a:pt x="1537438" y="0"/>
                  <a:pt x="18002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6" name="Freeform 1">
            <a:extLst>
              <a:ext uri="{FF2B5EF4-FFF2-40B4-BE49-F238E27FC236}">
                <a16:creationId xmlns:a16="http://schemas.microsoft.com/office/drawing/2014/main" id="{F95C5A99-68FA-4CE3-BD06-A85E75EFE49A}"/>
              </a:ext>
            </a:extLst>
          </p:cNvPr>
          <p:cNvSpPr/>
          <p:nvPr/>
        </p:nvSpPr>
        <p:spPr>
          <a:xfrm>
            <a:off x="-5200" y="2331109"/>
            <a:ext cx="12194549" cy="3094426"/>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2297880"/>
              <a:gd name="connsiteY0" fmla="*/ 1881309 h 3563263"/>
              <a:gd name="connsiteX1" fmla="*/ 2345056 w 12297880"/>
              <a:gd name="connsiteY1" fmla="*/ 1866137 h 3563263"/>
              <a:gd name="connsiteX2" fmla="*/ 2447469 w 12297880"/>
              <a:gd name="connsiteY2" fmla="*/ 1237030 h 3563263"/>
              <a:gd name="connsiteX3" fmla="*/ 2732761 w 12297880"/>
              <a:gd name="connsiteY3" fmla="*/ 3563263 h 3563263"/>
              <a:gd name="connsiteX4" fmla="*/ 3025369 w 12297880"/>
              <a:gd name="connsiteY4" fmla="*/ 15391 h 3563263"/>
              <a:gd name="connsiteX5" fmla="*/ 3303347 w 12297880"/>
              <a:gd name="connsiteY5" fmla="*/ 2239211 h 3563263"/>
              <a:gd name="connsiteX6" fmla="*/ 3476802 w 12297880"/>
              <a:gd name="connsiteY6" fmla="*/ 1875718 h 3563263"/>
              <a:gd name="connsiteX7" fmla="*/ 4895951 w 12297880"/>
              <a:gd name="connsiteY7" fmla="*/ 1890349 h 3563263"/>
              <a:gd name="connsiteX8" fmla="*/ 3881248 w 12297880"/>
              <a:gd name="connsiteY8" fmla="*/ 490879 h 3563263"/>
              <a:gd name="connsiteX9" fmla="*/ 4481094 w 12297880"/>
              <a:gd name="connsiteY9" fmla="*/ 761 h 3563263"/>
              <a:gd name="connsiteX10" fmla="*/ 5241875 w 12297880"/>
              <a:gd name="connsiteY10" fmla="*/ 395781 h 3563263"/>
              <a:gd name="connsiteX11" fmla="*/ 6024602 w 12297880"/>
              <a:gd name="connsiteY11" fmla="*/ 22706 h 3563263"/>
              <a:gd name="connsiteX12" fmla="*/ 6609818 w 12297880"/>
              <a:gd name="connsiteY12" fmla="*/ 483564 h 3563263"/>
              <a:gd name="connsiteX13" fmla="*/ 5578373 w 12297880"/>
              <a:gd name="connsiteY13" fmla="*/ 1880768 h 3563263"/>
              <a:gd name="connsiteX14" fmla="*/ 6936891 w 12297880"/>
              <a:gd name="connsiteY14" fmla="*/ 1897663 h 3563263"/>
              <a:gd name="connsiteX15" fmla="*/ 7158458 w 12297880"/>
              <a:gd name="connsiteY15" fmla="*/ 2239211 h 3563263"/>
              <a:gd name="connsiteX16" fmla="*/ 7443751 w 12297880"/>
              <a:gd name="connsiteY16" fmla="*/ 761 h 3563263"/>
              <a:gd name="connsiteX17" fmla="*/ 7707098 w 12297880"/>
              <a:gd name="connsiteY17" fmla="*/ 3534002 h 3563263"/>
              <a:gd name="connsiteX18" fmla="*/ 8028966 w 12297880"/>
              <a:gd name="connsiteY18" fmla="*/ 1251660 h 3563263"/>
              <a:gd name="connsiteX19" fmla="*/ 8124064 w 12297880"/>
              <a:gd name="connsiteY19" fmla="*/ 1895397 h 3563263"/>
              <a:gd name="connsiteX20" fmla="*/ 12297880 w 12297880"/>
              <a:gd name="connsiteY20" fmla="*/ 186389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36891 w 12276608"/>
              <a:gd name="connsiteY14" fmla="*/ 1897663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24064 w 12276608"/>
              <a:gd name="connsiteY19" fmla="*/ 1895397 h 3563263"/>
              <a:gd name="connsiteX20" fmla="*/ 12276608 w 12276608"/>
              <a:gd name="connsiteY20" fmla="*/ 1839077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36891 w 12276608"/>
              <a:gd name="connsiteY14" fmla="*/ 1897663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24064 w 12276608"/>
              <a:gd name="connsiteY19" fmla="*/ 1895397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36891 w 12276608"/>
              <a:gd name="connsiteY14" fmla="*/ 1897663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78373 w 12276608"/>
              <a:gd name="connsiteY13" fmla="*/ 1880768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19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19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90349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76802 w 12276608"/>
              <a:gd name="connsiteY6" fmla="*/ 1875718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83893 w 12276608"/>
              <a:gd name="connsiteY6" fmla="*/ 1840265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83894 w 12276608"/>
              <a:gd name="connsiteY6" fmla="*/ 1847355 h 3563263"/>
              <a:gd name="connsiteX7" fmla="*/ 4895951 w 12276608"/>
              <a:gd name="connsiteY7" fmla="*/ 1854896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03347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45056 w 12276608"/>
              <a:gd name="connsiteY1" fmla="*/ 1866137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45890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30875 w 12276608"/>
              <a:gd name="connsiteY1" fmla="*/ 1834230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45890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2276608"/>
              <a:gd name="connsiteY0" fmla="*/ 1881309 h 3563263"/>
              <a:gd name="connsiteX1" fmla="*/ 2330875 w 12276608"/>
              <a:gd name="connsiteY1" fmla="*/ 1844866 h 3563263"/>
              <a:gd name="connsiteX2" fmla="*/ 2447469 w 12276608"/>
              <a:gd name="connsiteY2" fmla="*/ 1237030 h 3563263"/>
              <a:gd name="connsiteX3" fmla="*/ 2732761 w 12276608"/>
              <a:gd name="connsiteY3" fmla="*/ 3563263 h 3563263"/>
              <a:gd name="connsiteX4" fmla="*/ 3025369 w 12276608"/>
              <a:gd name="connsiteY4" fmla="*/ 15391 h 3563263"/>
              <a:gd name="connsiteX5" fmla="*/ 3345890 w 12276608"/>
              <a:gd name="connsiteY5" fmla="*/ 2239211 h 3563263"/>
              <a:gd name="connsiteX6" fmla="*/ 3483894 w 12276608"/>
              <a:gd name="connsiteY6" fmla="*/ 1847355 h 3563263"/>
              <a:gd name="connsiteX7" fmla="*/ 4895951 w 12276608"/>
              <a:gd name="connsiteY7" fmla="*/ 1851352 h 3563263"/>
              <a:gd name="connsiteX8" fmla="*/ 3881248 w 12276608"/>
              <a:gd name="connsiteY8" fmla="*/ 490879 h 3563263"/>
              <a:gd name="connsiteX9" fmla="*/ 4481094 w 12276608"/>
              <a:gd name="connsiteY9" fmla="*/ 761 h 3563263"/>
              <a:gd name="connsiteX10" fmla="*/ 5241875 w 12276608"/>
              <a:gd name="connsiteY10" fmla="*/ 395781 h 3563263"/>
              <a:gd name="connsiteX11" fmla="*/ 6024602 w 12276608"/>
              <a:gd name="connsiteY11" fmla="*/ 22706 h 3563263"/>
              <a:gd name="connsiteX12" fmla="*/ 6609818 w 12276608"/>
              <a:gd name="connsiteY12" fmla="*/ 483564 h 3563263"/>
              <a:gd name="connsiteX13" fmla="*/ 5581920 w 12276608"/>
              <a:gd name="connsiteY13" fmla="*/ 1848861 h 3563263"/>
              <a:gd name="connsiteX14" fmla="*/ 6954618 w 12276608"/>
              <a:gd name="connsiteY14" fmla="*/ 1851575 h 3563263"/>
              <a:gd name="connsiteX15" fmla="*/ 7158458 w 12276608"/>
              <a:gd name="connsiteY15" fmla="*/ 2239211 h 3563263"/>
              <a:gd name="connsiteX16" fmla="*/ 7443751 w 12276608"/>
              <a:gd name="connsiteY16" fmla="*/ 761 h 3563263"/>
              <a:gd name="connsiteX17" fmla="*/ 7707098 w 12276608"/>
              <a:gd name="connsiteY17" fmla="*/ 3534002 h 3563263"/>
              <a:gd name="connsiteX18" fmla="*/ 8028966 w 12276608"/>
              <a:gd name="connsiteY18" fmla="*/ 1251660 h 3563263"/>
              <a:gd name="connsiteX19" fmla="*/ 8145337 w 12276608"/>
              <a:gd name="connsiteY19" fmla="*/ 1849308 h 3563263"/>
              <a:gd name="connsiteX20" fmla="*/ 12276608 w 12276608"/>
              <a:gd name="connsiteY20" fmla="*/ 1849713 h 3563263"/>
              <a:gd name="connsiteX0" fmla="*/ 0 w 14042146"/>
              <a:gd name="connsiteY0" fmla="*/ 1838766 h 3563263"/>
              <a:gd name="connsiteX1" fmla="*/ 4096413 w 14042146"/>
              <a:gd name="connsiteY1" fmla="*/ 1844866 h 3563263"/>
              <a:gd name="connsiteX2" fmla="*/ 4213007 w 14042146"/>
              <a:gd name="connsiteY2" fmla="*/ 1237030 h 3563263"/>
              <a:gd name="connsiteX3" fmla="*/ 4498299 w 14042146"/>
              <a:gd name="connsiteY3" fmla="*/ 3563263 h 3563263"/>
              <a:gd name="connsiteX4" fmla="*/ 4790907 w 14042146"/>
              <a:gd name="connsiteY4" fmla="*/ 15391 h 3563263"/>
              <a:gd name="connsiteX5" fmla="*/ 5111428 w 14042146"/>
              <a:gd name="connsiteY5" fmla="*/ 2239211 h 3563263"/>
              <a:gd name="connsiteX6" fmla="*/ 5249432 w 14042146"/>
              <a:gd name="connsiteY6" fmla="*/ 1847355 h 3563263"/>
              <a:gd name="connsiteX7" fmla="*/ 6661489 w 14042146"/>
              <a:gd name="connsiteY7" fmla="*/ 1851352 h 3563263"/>
              <a:gd name="connsiteX8" fmla="*/ 5646786 w 14042146"/>
              <a:gd name="connsiteY8" fmla="*/ 490879 h 3563263"/>
              <a:gd name="connsiteX9" fmla="*/ 6246632 w 14042146"/>
              <a:gd name="connsiteY9" fmla="*/ 761 h 3563263"/>
              <a:gd name="connsiteX10" fmla="*/ 7007413 w 14042146"/>
              <a:gd name="connsiteY10" fmla="*/ 395781 h 3563263"/>
              <a:gd name="connsiteX11" fmla="*/ 7790140 w 14042146"/>
              <a:gd name="connsiteY11" fmla="*/ 22706 h 3563263"/>
              <a:gd name="connsiteX12" fmla="*/ 8375356 w 14042146"/>
              <a:gd name="connsiteY12" fmla="*/ 483564 h 3563263"/>
              <a:gd name="connsiteX13" fmla="*/ 7347458 w 14042146"/>
              <a:gd name="connsiteY13" fmla="*/ 1848861 h 3563263"/>
              <a:gd name="connsiteX14" fmla="*/ 8720156 w 14042146"/>
              <a:gd name="connsiteY14" fmla="*/ 1851575 h 3563263"/>
              <a:gd name="connsiteX15" fmla="*/ 8923996 w 14042146"/>
              <a:gd name="connsiteY15" fmla="*/ 2239211 h 3563263"/>
              <a:gd name="connsiteX16" fmla="*/ 9209289 w 14042146"/>
              <a:gd name="connsiteY16" fmla="*/ 761 h 3563263"/>
              <a:gd name="connsiteX17" fmla="*/ 9472636 w 14042146"/>
              <a:gd name="connsiteY17" fmla="*/ 3534002 h 3563263"/>
              <a:gd name="connsiteX18" fmla="*/ 9794504 w 14042146"/>
              <a:gd name="connsiteY18" fmla="*/ 1251660 h 3563263"/>
              <a:gd name="connsiteX19" fmla="*/ 9910875 w 14042146"/>
              <a:gd name="connsiteY19" fmla="*/ 1849308 h 3563263"/>
              <a:gd name="connsiteX20" fmla="*/ 14042146 w 14042146"/>
              <a:gd name="connsiteY20" fmla="*/ 1849713 h 3563263"/>
              <a:gd name="connsiteX0" fmla="*/ 0 w 14042146"/>
              <a:gd name="connsiteY0" fmla="*/ 1849401 h 3563263"/>
              <a:gd name="connsiteX1" fmla="*/ 4096413 w 14042146"/>
              <a:gd name="connsiteY1" fmla="*/ 1844866 h 3563263"/>
              <a:gd name="connsiteX2" fmla="*/ 4213007 w 14042146"/>
              <a:gd name="connsiteY2" fmla="*/ 1237030 h 3563263"/>
              <a:gd name="connsiteX3" fmla="*/ 4498299 w 14042146"/>
              <a:gd name="connsiteY3" fmla="*/ 3563263 h 3563263"/>
              <a:gd name="connsiteX4" fmla="*/ 4790907 w 14042146"/>
              <a:gd name="connsiteY4" fmla="*/ 15391 h 3563263"/>
              <a:gd name="connsiteX5" fmla="*/ 5111428 w 14042146"/>
              <a:gd name="connsiteY5" fmla="*/ 2239211 h 3563263"/>
              <a:gd name="connsiteX6" fmla="*/ 5249432 w 14042146"/>
              <a:gd name="connsiteY6" fmla="*/ 1847355 h 3563263"/>
              <a:gd name="connsiteX7" fmla="*/ 6661489 w 14042146"/>
              <a:gd name="connsiteY7" fmla="*/ 1851352 h 3563263"/>
              <a:gd name="connsiteX8" fmla="*/ 5646786 w 14042146"/>
              <a:gd name="connsiteY8" fmla="*/ 490879 h 3563263"/>
              <a:gd name="connsiteX9" fmla="*/ 6246632 w 14042146"/>
              <a:gd name="connsiteY9" fmla="*/ 761 h 3563263"/>
              <a:gd name="connsiteX10" fmla="*/ 7007413 w 14042146"/>
              <a:gd name="connsiteY10" fmla="*/ 395781 h 3563263"/>
              <a:gd name="connsiteX11" fmla="*/ 7790140 w 14042146"/>
              <a:gd name="connsiteY11" fmla="*/ 22706 h 3563263"/>
              <a:gd name="connsiteX12" fmla="*/ 8375356 w 14042146"/>
              <a:gd name="connsiteY12" fmla="*/ 483564 h 3563263"/>
              <a:gd name="connsiteX13" fmla="*/ 7347458 w 14042146"/>
              <a:gd name="connsiteY13" fmla="*/ 1848861 h 3563263"/>
              <a:gd name="connsiteX14" fmla="*/ 8720156 w 14042146"/>
              <a:gd name="connsiteY14" fmla="*/ 1851575 h 3563263"/>
              <a:gd name="connsiteX15" fmla="*/ 8923996 w 14042146"/>
              <a:gd name="connsiteY15" fmla="*/ 2239211 h 3563263"/>
              <a:gd name="connsiteX16" fmla="*/ 9209289 w 14042146"/>
              <a:gd name="connsiteY16" fmla="*/ 761 h 3563263"/>
              <a:gd name="connsiteX17" fmla="*/ 9472636 w 14042146"/>
              <a:gd name="connsiteY17" fmla="*/ 3534002 h 3563263"/>
              <a:gd name="connsiteX18" fmla="*/ 9794504 w 14042146"/>
              <a:gd name="connsiteY18" fmla="*/ 1251660 h 3563263"/>
              <a:gd name="connsiteX19" fmla="*/ 9910875 w 14042146"/>
              <a:gd name="connsiteY19" fmla="*/ 1849308 h 3563263"/>
              <a:gd name="connsiteX20" fmla="*/ 14042146 w 14042146"/>
              <a:gd name="connsiteY20" fmla="*/ 1849713 h 356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042146" h="3563263">
                <a:moveTo>
                  <a:pt x="0" y="1849401"/>
                </a:moveTo>
                <a:lnTo>
                  <a:pt x="4096413" y="1844866"/>
                </a:lnTo>
                <a:lnTo>
                  <a:pt x="4213007" y="1237030"/>
                </a:lnTo>
                <a:lnTo>
                  <a:pt x="4498299" y="3563263"/>
                </a:lnTo>
                <a:lnTo>
                  <a:pt x="4790907" y="15391"/>
                </a:lnTo>
                <a:lnTo>
                  <a:pt x="5111428" y="2239211"/>
                </a:lnTo>
                <a:lnTo>
                  <a:pt x="5249432" y="1847355"/>
                </a:lnTo>
                <a:lnTo>
                  <a:pt x="6661489" y="1851352"/>
                </a:lnTo>
                <a:cubicBezTo>
                  <a:pt x="6354280" y="1427838"/>
                  <a:pt x="5660713" y="1208523"/>
                  <a:pt x="5646786" y="490879"/>
                </a:cubicBezTo>
                <a:cubicBezTo>
                  <a:pt x="5656538" y="183641"/>
                  <a:pt x="5966217" y="-13869"/>
                  <a:pt x="6246632" y="761"/>
                </a:cubicBezTo>
                <a:cubicBezTo>
                  <a:pt x="6548993" y="-6555"/>
                  <a:pt x="6807465" y="234847"/>
                  <a:pt x="7007413" y="395781"/>
                </a:cubicBezTo>
                <a:cubicBezTo>
                  <a:pt x="7219554" y="229970"/>
                  <a:pt x="7373175" y="20267"/>
                  <a:pt x="7790140" y="22706"/>
                </a:cubicBezTo>
                <a:cubicBezTo>
                  <a:pt x="8077872" y="12953"/>
                  <a:pt x="8365601" y="186080"/>
                  <a:pt x="8375356" y="483564"/>
                </a:cubicBezTo>
                <a:cubicBezTo>
                  <a:pt x="8375356" y="1212645"/>
                  <a:pt x="7705454" y="1404398"/>
                  <a:pt x="7347458" y="1848861"/>
                </a:cubicBezTo>
                <a:lnTo>
                  <a:pt x="8720156" y="1851575"/>
                </a:lnTo>
                <a:lnTo>
                  <a:pt x="8923996" y="2239211"/>
                </a:lnTo>
                <a:lnTo>
                  <a:pt x="9209289" y="761"/>
                </a:lnTo>
                <a:lnTo>
                  <a:pt x="9472636" y="3534002"/>
                </a:lnTo>
                <a:lnTo>
                  <a:pt x="9794504" y="1251660"/>
                </a:lnTo>
                <a:lnTo>
                  <a:pt x="9910875" y="1849308"/>
                </a:lnTo>
                <a:lnTo>
                  <a:pt x="14042146" y="1849713"/>
                </a:lnTo>
              </a:path>
            </a:pathLst>
          </a:custGeom>
          <a:ln w="508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pSp>
        <p:nvGrpSpPr>
          <p:cNvPr id="6" name="Group 5">
            <a:extLst>
              <a:ext uri="{FF2B5EF4-FFF2-40B4-BE49-F238E27FC236}">
                <a16:creationId xmlns:a16="http://schemas.microsoft.com/office/drawing/2014/main" id="{E7225A14-6ABD-4803-8C21-45BE085C4367}"/>
              </a:ext>
            </a:extLst>
          </p:cNvPr>
          <p:cNvGrpSpPr/>
          <p:nvPr/>
        </p:nvGrpSpPr>
        <p:grpSpPr>
          <a:xfrm>
            <a:off x="3883089" y="1897866"/>
            <a:ext cx="576064" cy="576064"/>
            <a:chOff x="2363547" y="1405974"/>
            <a:chExt cx="576064" cy="576064"/>
          </a:xfrm>
          <a:solidFill>
            <a:schemeClr val="accent1">
              <a:alpha val="60000"/>
            </a:schemeClr>
          </a:solidFill>
        </p:grpSpPr>
        <p:sp>
          <p:nvSpPr>
            <p:cNvPr id="7" name="Oval 6">
              <a:extLst>
                <a:ext uri="{FF2B5EF4-FFF2-40B4-BE49-F238E27FC236}">
                  <a16:creationId xmlns:a16="http://schemas.microsoft.com/office/drawing/2014/main" id="{8D9E6463-CBD6-47BE-BC1D-634C361CECCF}"/>
                </a:ext>
              </a:extLst>
            </p:cNvPr>
            <p:cNvSpPr/>
            <p:nvPr/>
          </p:nvSpPr>
          <p:spPr>
            <a:xfrm>
              <a:off x="2363547" y="1405974"/>
              <a:ext cx="576064" cy="576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8" name="Oval 7">
              <a:extLst>
                <a:ext uri="{FF2B5EF4-FFF2-40B4-BE49-F238E27FC236}">
                  <a16:creationId xmlns:a16="http://schemas.microsoft.com/office/drawing/2014/main" id="{39221C0B-F1B8-485F-B729-CFA884C49916}"/>
                </a:ext>
              </a:extLst>
            </p:cNvPr>
            <p:cNvSpPr/>
            <p:nvPr/>
          </p:nvSpPr>
          <p:spPr>
            <a:xfrm>
              <a:off x="2439747" y="1482174"/>
              <a:ext cx="423664" cy="4236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9" name="Oval 8">
              <a:extLst>
                <a:ext uri="{FF2B5EF4-FFF2-40B4-BE49-F238E27FC236}">
                  <a16:creationId xmlns:a16="http://schemas.microsoft.com/office/drawing/2014/main" id="{5F4600ED-5E40-4BFF-8811-4712F3199D95}"/>
                </a:ext>
              </a:extLst>
            </p:cNvPr>
            <p:cNvSpPr/>
            <p:nvPr/>
          </p:nvSpPr>
          <p:spPr>
            <a:xfrm>
              <a:off x="2515947" y="1558374"/>
              <a:ext cx="271264" cy="271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grpSp>
        <p:nvGrpSpPr>
          <p:cNvPr id="23" name="Group 5">
            <a:extLst>
              <a:ext uri="{FF2B5EF4-FFF2-40B4-BE49-F238E27FC236}">
                <a16:creationId xmlns:a16="http://schemas.microsoft.com/office/drawing/2014/main" id="{4068F7E6-DE57-45C7-85D7-3B1A48A0099A}"/>
              </a:ext>
            </a:extLst>
          </p:cNvPr>
          <p:cNvGrpSpPr/>
          <p:nvPr/>
        </p:nvGrpSpPr>
        <p:grpSpPr>
          <a:xfrm>
            <a:off x="7706986" y="1969398"/>
            <a:ext cx="576064" cy="576064"/>
            <a:chOff x="2363547" y="1405974"/>
            <a:chExt cx="576064" cy="576064"/>
          </a:xfrm>
          <a:solidFill>
            <a:schemeClr val="accent3">
              <a:alpha val="60000"/>
            </a:schemeClr>
          </a:solidFill>
        </p:grpSpPr>
        <p:sp>
          <p:nvSpPr>
            <p:cNvPr id="24" name="Oval 6">
              <a:extLst>
                <a:ext uri="{FF2B5EF4-FFF2-40B4-BE49-F238E27FC236}">
                  <a16:creationId xmlns:a16="http://schemas.microsoft.com/office/drawing/2014/main" id="{9F90FB4E-27FB-41D3-AA8F-A0A6EA0CB910}"/>
                </a:ext>
              </a:extLst>
            </p:cNvPr>
            <p:cNvSpPr/>
            <p:nvPr/>
          </p:nvSpPr>
          <p:spPr>
            <a:xfrm>
              <a:off x="2363547" y="1405974"/>
              <a:ext cx="576064" cy="576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25" name="Oval 7">
              <a:extLst>
                <a:ext uri="{FF2B5EF4-FFF2-40B4-BE49-F238E27FC236}">
                  <a16:creationId xmlns:a16="http://schemas.microsoft.com/office/drawing/2014/main" id="{16A6A1B5-93F6-41CE-BD71-F2351291AF0C}"/>
                </a:ext>
              </a:extLst>
            </p:cNvPr>
            <p:cNvSpPr/>
            <p:nvPr/>
          </p:nvSpPr>
          <p:spPr>
            <a:xfrm>
              <a:off x="2439747" y="1482174"/>
              <a:ext cx="423664" cy="4236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26" name="Oval 8">
              <a:extLst>
                <a:ext uri="{FF2B5EF4-FFF2-40B4-BE49-F238E27FC236}">
                  <a16:creationId xmlns:a16="http://schemas.microsoft.com/office/drawing/2014/main" id="{998BCDD2-5195-4B25-99AD-A60F95BA79DF}"/>
                </a:ext>
              </a:extLst>
            </p:cNvPr>
            <p:cNvSpPr/>
            <p:nvPr/>
          </p:nvSpPr>
          <p:spPr>
            <a:xfrm>
              <a:off x="2515947" y="1558374"/>
              <a:ext cx="271264" cy="271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grpSp>
        <p:nvGrpSpPr>
          <p:cNvPr id="27" name="Group 5">
            <a:extLst>
              <a:ext uri="{FF2B5EF4-FFF2-40B4-BE49-F238E27FC236}">
                <a16:creationId xmlns:a16="http://schemas.microsoft.com/office/drawing/2014/main" id="{A7CF32CF-15C0-4BE5-A510-61143FA20464}"/>
              </a:ext>
            </a:extLst>
          </p:cNvPr>
          <p:cNvGrpSpPr/>
          <p:nvPr/>
        </p:nvGrpSpPr>
        <p:grpSpPr>
          <a:xfrm>
            <a:off x="3613191" y="5325715"/>
            <a:ext cx="576064" cy="576064"/>
            <a:chOff x="2363547" y="1405974"/>
            <a:chExt cx="576064" cy="576064"/>
          </a:xfrm>
          <a:solidFill>
            <a:schemeClr val="accent6">
              <a:alpha val="60000"/>
            </a:schemeClr>
          </a:solidFill>
        </p:grpSpPr>
        <p:sp>
          <p:nvSpPr>
            <p:cNvPr id="28" name="Oval 6">
              <a:extLst>
                <a:ext uri="{FF2B5EF4-FFF2-40B4-BE49-F238E27FC236}">
                  <a16:creationId xmlns:a16="http://schemas.microsoft.com/office/drawing/2014/main" id="{1A4A92C8-8DFF-4A7A-9F9E-1A54C8264957}"/>
                </a:ext>
              </a:extLst>
            </p:cNvPr>
            <p:cNvSpPr/>
            <p:nvPr/>
          </p:nvSpPr>
          <p:spPr>
            <a:xfrm>
              <a:off x="2363547" y="1405974"/>
              <a:ext cx="576064" cy="576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29" name="Oval 7">
              <a:extLst>
                <a:ext uri="{FF2B5EF4-FFF2-40B4-BE49-F238E27FC236}">
                  <a16:creationId xmlns:a16="http://schemas.microsoft.com/office/drawing/2014/main" id="{E42375FD-6965-407D-B0A2-983BA8F547D2}"/>
                </a:ext>
              </a:extLst>
            </p:cNvPr>
            <p:cNvSpPr/>
            <p:nvPr/>
          </p:nvSpPr>
          <p:spPr>
            <a:xfrm>
              <a:off x="2439747" y="1482174"/>
              <a:ext cx="423664" cy="4236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0" name="Oval 8">
              <a:extLst>
                <a:ext uri="{FF2B5EF4-FFF2-40B4-BE49-F238E27FC236}">
                  <a16:creationId xmlns:a16="http://schemas.microsoft.com/office/drawing/2014/main" id="{487A9A78-283D-4FCE-8933-A0AB7E80A683}"/>
                </a:ext>
              </a:extLst>
            </p:cNvPr>
            <p:cNvSpPr/>
            <p:nvPr/>
          </p:nvSpPr>
          <p:spPr>
            <a:xfrm>
              <a:off x="2515947" y="1558374"/>
              <a:ext cx="271264" cy="271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grpSp>
        <p:nvGrpSpPr>
          <p:cNvPr id="31" name="Group 5">
            <a:extLst>
              <a:ext uri="{FF2B5EF4-FFF2-40B4-BE49-F238E27FC236}">
                <a16:creationId xmlns:a16="http://schemas.microsoft.com/office/drawing/2014/main" id="{EDB949A1-8F4F-4973-A4D6-8654452323CA}"/>
              </a:ext>
            </a:extLst>
          </p:cNvPr>
          <p:cNvGrpSpPr/>
          <p:nvPr/>
        </p:nvGrpSpPr>
        <p:grpSpPr>
          <a:xfrm>
            <a:off x="7931217" y="5325715"/>
            <a:ext cx="576064" cy="576064"/>
            <a:chOff x="2363547" y="1405974"/>
            <a:chExt cx="576064" cy="576064"/>
          </a:xfrm>
          <a:solidFill>
            <a:schemeClr val="accent2">
              <a:alpha val="60000"/>
            </a:schemeClr>
          </a:solidFill>
        </p:grpSpPr>
        <p:sp>
          <p:nvSpPr>
            <p:cNvPr id="32" name="Oval 6">
              <a:extLst>
                <a:ext uri="{FF2B5EF4-FFF2-40B4-BE49-F238E27FC236}">
                  <a16:creationId xmlns:a16="http://schemas.microsoft.com/office/drawing/2014/main" id="{C06C41B5-A8FD-4883-AD6D-95620BE9E727}"/>
                </a:ext>
              </a:extLst>
            </p:cNvPr>
            <p:cNvSpPr/>
            <p:nvPr/>
          </p:nvSpPr>
          <p:spPr>
            <a:xfrm>
              <a:off x="2363547" y="1405974"/>
              <a:ext cx="576064" cy="5760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3" name="Oval 7">
              <a:extLst>
                <a:ext uri="{FF2B5EF4-FFF2-40B4-BE49-F238E27FC236}">
                  <a16:creationId xmlns:a16="http://schemas.microsoft.com/office/drawing/2014/main" id="{C6444445-2448-4150-8FF7-BFB8E3EF3482}"/>
                </a:ext>
              </a:extLst>
            </p:cNvPr>
            <p:cNvSpPr/>
            <p:nvPr/>
          </p:nvSpPr>
          <p:spPr>
            <a:xfrm>
              <a:off x="2439747" y="1482174"/>
              <a:ext cx="423664" cy="4236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sp>
          <p:nvSpPr>
            <p:cNvPr id="34" name="Oval 8">
              <a:extLst>
                <a:ext uri="{FF2B5EF4-FFF2-40B4-BE49-F238E27FC236}">
                  <a16:creationId xmlns:a16="http://schemas.microsoft.com/office/drawing/2014/main" id="{58FA3DBC-01FB-4721-9859-AE719731FEB1}"/>
                </a:ext>
              </a:extLst>
            </p:cNvPr>
            <p:cNvSpPr/>
            <p:nvPr/>
          </p:nvSpPr>
          <p:spPr>
            <a:xfrm>
              <a:off x="2515947" y="1558374"/>
              <a:ext cx="271264" cy="271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solidFill>
              </a:endParaRPr>
            </a:p>
          </p:txBody>
        </p:sp>
      </p:grpSp>
      <p:sp>
        <p:nvSpPr>
          <p:cNvPr id="37" name="TextBox 36">
            <a:extLst>
              <a:ext uri="{FF2B5EF4-FFF2-40B4-BE49-F238E27FC236}">
                <a16:creationId xmlns:a16="http://schemas.microsoft.com/office/drawing/2014/main" id="{72353C71-0DD9-4E61-8554-1C1A5C599ED3}"/>
              </a:ext>
            </a:extLst>
          </p:cNvPr>
          <p:cNvSpPr txBox="1"/>
          <p:nvPr/>
        </p:nvSpPr>
        <p:spPr>
          <a:xfrm>
            <a:off x="8130650" y="2052040"/>
            <a:ext cx="2843469" cy="338554"/>
          </a:xfrm>
          <a:prstGeom prst="rect">
            <a:avLst/>
          </a:prstGeom>
          <a:noFill/>
        </p:spPr>
        <p:txBody>
          <a:bodyPr wrap="square" rtlCol="0">
            <a:spAutoFit/>
          </a:bodyPr>
          <a:lstStyle/>
          <a:p>
            <a:pPr algn="r"/>
            <a:r>
              <a:rPr lang="en-US" altLang="ko-KR" sz="1600" b="1" dirty="0">
                <a:cs typeface="Arial" pitchFamily="34" charset="0"/>
              </a:rPr>
              <a:t>Patient with Limited Mobility</a:t>
            </a:r>
            <a:endParaRPr lang="ko-KR" altLang="en-US" sz="1600" b="1" dirty="0">
              <a:cs typeface="Arial" pitchFamily="34" charset="0"/>
            </a:endParaRPr>
          </a:p>
        </p:txBody>
      </p:sp>
      <p:sp>
        <p:nvSpPr>
          <p:cNvPr id="38" name="TextBox 37">
            <a:extLst>
              <a:ext uri="{FF2B5EF4-FFF2-40B4-BE49-F238E27FC236}">
                <a16:creationId xmlns:a16="http://schemas.microsoft.com/office/drawing/2014/main" id="{72353C71-0DD9-4E61-8554-1C1A5C599ED3}"/>
              </a:ext>
            </a:extLst>
          </p:cNvPr>
          <p:cNvSpPr txBox="1"/>
          <p:nvPr/>
        </p:nvSpPr>
        <p:spPr>
          <a:xfrm>
            <a:off x="693422" y="2019077"/>
            <a:ext cx="3131501" cy="338554"/>
          </a:xfrm>
          <a:prstGeom prst="rect">
            <a:avLst/>
          </a:prstGeom>
          <a:noFill/>
        </p:spPr>
        <p:txBody>
          <a:bodyPr wrap="square" rtlCol="0">
            <a:spAutoFit/>
          </a:bodyPr>
          <a:lstStyle/>
          <a:p>
            <a:pPr algn="r"/>
            <a:r>
              <a:rPr lang="en-US" altLang="ko-KR" sz="1600" b="1" dirty="0">
                <a:cs typeface="Arial" pitchFamily="34" charset="0"/>
              </a:rPr>
              <a:t>Patient in Rural and Remote Areas</a:t>
            </a:r>
            <a:endParaRPr lang="ko-KR" altLang="en-US" sz="1600" b="1" dirty="0">
              <a:cs typeface="Arial" pitchFamily="34" charset="0"/>
            </a:endParaRPr>
          </a:p>
        </p:txBody>
      </p:sp>
      <p:sp>
        <p:nvSpPr>
          <p:cNvPr id="39" name="TextBox 38">
            <a:extLst>
              <a:ext uri="{FF2B5EF4-FFF2-40B4-BE49-F238E27FC236}">
                <a16:creationId xmlns:a16="http://schemas.microsoft.com/office/drawing/2014/main" id="{72353C71-0DD9-4E61-8554-1C1A5C599ED3}"/>
              </a:ext>
            </a:extLst>
          </p:cNvPr>
          <p:cNvSpPr txBox="1"/>
          <p:nvPr/>
        </p:nvSpPr>
        <p:spPr>
          <a:xfrm>
            <a:off x="4558944" y="4217595"/>
            <a:ext cx="3043051" cy="338554"/>
          </a:xfrm>
          <a:prstGeom prst="rect">
            <a:avLst/>
          </a:prstGeom>
          <a:noFill/>
        </p:spPr>
        <p:txBody>
          <a:bodyPr wrap="square" rtlCol="0">
            <a:spAutoFit/>
          </a:bodyPr>
          <a:lstStyle/>
          <a:p>
            <a:pPr algn="ctr"/>
            <a:r>
              <a:rPr lang="en-US" altLang="ko-KR" sz="1600" b="1" dirty="0">
                <a:cs typeface="Arial" pitchFamily="34" charset="0"/>
              </a:rPr>
              <a:t>Busy Professional Individuals</a:t>
            </a:r>
            <a:endParaRPr lang="ko-KR" altLang="en-US" sz="1600" b="1" dirty="0">
              <a:cs typeface="Arial" pitchFamily="34" charset="0"/>
            </a:endParaRPr>
          </a:p>
        </p:txBody>
      </p:sp>
      <p:sp>
        <p:nvSpPr>
          <p:cNvPr id="40" name="TextBox 39">
            <a:extLst>
              <a:ext uri="{FF2B5EF4-FFF2-40B4-BE49-F238E27FC236}">
                <a16:creationId xmlns:a16="http://schemas.microsoft.com/office/drawing/2014/main" id="{72353C71-0DD9-4E61-8554-1C1A5C599ED3}"/>
              </a:ext>
            </a:extLst>
          </p:cNvPr>
          <p:cNvSpPr txBox="1"/>
          <p:nvPr/>
        </p:nvSpPr>
        <p:spPr>
          <a:xfrm>
            <a:off x="8130650" y="5439438"/>
            <a:ext cx="3043051" cy="338554"/>
          </a:xfrm>
          <a:prstGeom prst="rect">
            <a:avLst/>
          </a:prstGeom>
          <a:noFill/>
        </p:spPr>
        <p:txBody>
          <a:bodyPr wrap="square" rtlCol="0">
            <a:spAutoFit/>
          </a:bodyPr>
          <a:lstStyle/>
          <a:p>
            <a:pPr algn="ctr"/>
            <a:r>
              <a:rPr lang="en-US" altLang="ko-KR" sz="1600" b="1" dirty="0">
                <a:cs typeface="Arial" pitchFamily="34" charset="0"/>
              </a:rPr>
              <a:t>Mental Health Patients</a:t>
            </a:r>
            <a:endParaRPr lang="ko-KR" altLang="en-US" sz="1600" b="1" dirty="0">
              <a:cs typeface="Arial" pitchFamily="34" charset="0"/>
            </a:endParaRPr>
          </a:p>
        </p:txBody>
      </p:sp>
      <p:sp>
        <p:nvSpPr>
          <p:cNvPr id="35" name="Google Shape;208;p19"/>
          <p:cNvSpPr txBox="1">
            <a:spLocks/>
          </p:cNvSpPr>
          <p:nvPr/>
        </p:nvSpPr>
        <p:spPr>
          <a:xfrm>
            <a:off x="3957449" y="6442635"/>
            <a:ext cx="4397432" cy="398215"/>
          </a:xfrm>
          <a:prstGeom prst="rect">
            <a:avLst/>
          </a:prstGeom>
          <a:noFill/>
          <a:ln>
            <a:noFill/>
          </a:ln>
        </p:spPr>
        <p:txBody>
          <a:bodyPr spcFirstLastPara="1" wrap="square" lIns="91425" tIns="45700" rIns="91425" bIns="4570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ts val="1400"/>
            </a:pPr>
            <a:r>
              <a:rPr lang="en-GB" sz="900" dirty="0">
                <a:solidFill>
                  <a:schemeClr val="lt1"/>
                </a:solidFill>
                <a:cs typeface="Times New Roman" panose="02020603050405020304" pitchFamily="18" charset="0"/>
              </a:rPr>
              <a:t>Department of Computer Science </a:t>
            </a:r>
          </a:p>
          <a:p>
            <a:pPr algn="ctr">
              <a:buSzPts val="1400"/>
            </a:pPr>
            <a:r>
              <a:rPr lang="en-GB" sz="900" dirty="0">
                <a:solidFill>
                  <a:schemeClr val="lt1"/>
                </a:solidFill>
                <a:cs typeface="Times New Roman" panose="02020603050405020304" pitchFamily="18" charset="0"/>
              </a:rPr>
              <a:t>HITEC University, </a:t>
            </a:r>
            <a:r>
              <a:rPr lang="en-GB" sz="900" dirty="0" err="1">
                <a:solidFill>
                  <a:schemeClr val="lt1"/>
                </a:solidFill>
                <a:cs typeface="Times New Roman" panose="02020603050405020304" pitchFamily="18" charset="0"/>
              </a:rPr>
              <a:t>Taxila</a:t>
            </a:r>
            <a:endParaRPr lang="en-GB" sz="900" dirty="0">
              <a:solidFill>
                <a:schemeClr val="lt1"/>
              </a:solidFill>
              <a:cs typeface="Times New Roman" panose="02020603050405020304" pitchFamily="18" charset="0"/>
            </a:endParaRPr>
          </a:p>
        </p:txBody>
      </p:sp>
      <p:sp>
        <p:nvSpPr>
          <p:cNvPr id="42" name="Google Shape;209;p19"/>
          <p:cNvSpPr txBox="1">
            <a:spLocks/>
          </p:cNvSpPr>
          <p:nvPr/>
        </p:nvSpPr>
        <p:spPr>
          <a:xfrm>
            <a:off x="838200" y="6382984"/>
            <a:ext cx="910701" cy="365125"/>
          </a:xfrm>
          <a:prstGeom prst="rect">
            <a:avLst/>
          </a:prstGeom>
          <a:noFill/>
          <a:ln>
            <a:noFill/>
          </a:ln>
        </p:spPr>
        <p:txBody>
          <a:bodyPr spcFirstLastPara="1" vert="horz" wrap="square" lIns="91425" tIns="45700" rIns="91425" bIns="45700" rtlCol="0" anchor="ctr" anchorCtr="0">
            <a:noAutofit/>
          </a:bodyPr>
          <a:lstStyle>
            <a:lvl1pPr marL="0" indent="0" algn="ctr"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5400" b="0" kern="1200" baseline="0">
                <a:solidFill>
                  <a:schemeClr val="tx1">
                    <a:lumMod val="85000"/>
                    <a:lumOff val="15000"/>
                  </a:schemeClr>
                </a:solidFill>
                <a:latin typeface="+mj-lt"/>
                <a:ea typeface="+mn-ea"/>
                <a:cs typeface="Arial"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l">
              <a:lnSpc>
                <a:spcPct val="100000"/>
              </a:lnSpc>
              <a:spcBef>
                <a:spcPts val="0"/>
              </a:spcBef>
              <a:spcAft>
                <a:spcPts val="0"/>
              </a:spcAft>
              <a:buSzPts val="1400"/>
            </a:pPr>
            <a:r>
              <a:rPr lang="en-US" sz="900" dirty="0">
                <a:solidFill>
                  <a:schemeClr val="lt1"/>
                </a:solidFill>
              </a:rPr>
              <a:t>7/8/2023</a:t>
            </a:r>
          </a:p>
        </p:txBody>
      </p:sp>
      <p:sp>
        <p:nvSpPr>
          <p:cNvPr id="43" name="Google Shape;149;p14"/>
          <p:cNvSpPr txBox="1">
            <a:spLocks/>
          </p:cNvSpPr>
          <p:nvPr/>
        </p:nvSpPr>
        <p:spPr>
          <a:xfrm>
            <a:off x="9900458" y="6459785"/>
            <a:ext cx="1312025" cy="365125"/>
          </a:xfrm>
          <a:prstGeom prst="rect">
            <a:avLst/>
          </a:prstGeom>
          <a:noFill/>
          <a:ln>
            <a:noFill/>
          </a:ln>
        </p:spPr>
        <p:txBody>
          <a:bodyPr spcFirstLastPara="1" wrap="square" lIns="91425" tIns="45700" rIns="91425" bIns="45700" anchor="ctr"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buSzPts val="1300"/>
            </a:pPr>
            <a:r>
              <a:rPr lang="en-US" sz="1050" dirty="0">
                <a:solidFill>
                  <a:schemeClr val="bg1"/>
                </a:solidFill>
                <a:latin typeface="Lato"/>
                <a:ea typeface="Lato"/>
                <a:cs typeface="Lato"/>
                <a:sym typeface="Lato"/>
              </a:rPr>
              <a:t>6</a:t>
            </a:r>
            <a:endParaRPr lang="en-US" sz="1050" dirty="0">
              <a:solidFill>
                <a:schemeClr val="bg1"/>
              </a:solidFill>
              <a:latin typeface="Lato"/>
              <a:ea typeface="Lato"/>
              <a:cs typeface="Lato"/>
              <a:sym typeface="Lato"/>
            </a:endParaRPr>
          </a:p>
        </p:txBody>
      </p:sp>
      <p:pic>
        <p:nvPicPr>
          <p:cNvPr id="41" name="Google Shape;394;p37" descr="fav.png"/>
          <p:cNvPicPr preferRelativeResize="0"/>
          <p:nvPr/>
        </p:nvPicPr>
        <p:blipFill rotWithShape="1">
          <a:blip r:embed="rId2">
            <a:alphaModFix/>
          </a:blip>
          <a:srcRect/>
          <a:stretch/>
        </p:blipFill>
        <p:spPr>
          <a:xfrm>
            <a:off x="10408725" y="154153"/>
            <a:ext cx="1401691" cy="1401691"/>
          </a:xfrm>
          <a:prstGeom prst="rect">
            <a:avLst/>
          </a:prstGeom>
          <a:noFill/>
          <a:ln>
            <a:noFill/>
          </a:ln>
        </p:spPr>
      </p:pic>
    </p:spTree>
    <p:extLst>
      <p:ext uri="{BB962C8B-B14F-4D97-AF65-F5344CB8AC3E}">
        <p14:creationId xmlns:p14="http://schemas.microsoft.com/office/powerpoint/2010/main" val="223340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000"/>
                                        <p:tgtEl>
                                          <p:spTgt spid="36"/>
                                        </p:tgtEl>
                                      </p:cBhvr>
                                    </p:animEffect>
                                    <p:anim calcmode="lin" valueType="num">
                                      <p:cBhvr>
                                        <p:cTn id="23" dur="1000" fill="hold"/>
                                        <p:tgtEl>
                                          <p:spTgt spid="36"/>
                                        </p:tgtEl>
                                        <p:attrNameLst>
                                          <p:attrName>ppt_x</p:attrName>
                                        </p:attrNameLst>
                                      </p:cBhvr>
                                      <p:tavLst>
                                        <p:tav tm="0">
                                          <p:val>
                                            <p:strVal val="#ppt_x"/>
                                          </p:val>
                                        </p:tav>
                                        <p:tav tm="100000">
                                          <p:val>
                                            <p:strVal val="#ppt_x"/>
                                          </p:val>
                                        </p:tav>
                                      </p:tavLst>
                                    </p:anim>
                                    <p:anim calcmode="lin" valueType="num">
                                      <p:cBhvr>
                                        <p:cTn id="24" dur="100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000"/>
                                        <p:tgtEl>
                                          <p:spTgt spid="31"/>
                                        </p:tgtEl>
                                      </p:cBhvr>
                                    </p:animEffect>
                                    <p:anim calcmode="lin" valueType="num">
                                      <p:cBhvr>
                                        <p:cTn id="43" dur="1000" fill="hold"/>
                                        <p:tgtEl>
                                          <p:spTgt spid="31"/>
                                        </p:tgtEl>
                                        <p:attrNameLst>
                                          <p:attrName>ppt_x</p:attrName>
                                        </p:attrNameLst>
                                      </p:cBhvr>
                                      <p:tavLst>
                                        <p:tav tm="0">
                                          <p:val>
                                            <p:strVal val="#ppt_x"/>
                                          </p:val>
                                        </p:tav>
                                        <p:tav tm="100000">
                                          <p:val>
                                            <p:strVal val="#ppt_x"/>
                                          </p:val>
                                        </p:tav>
                                      </p:tavLst>
                                    </p:anim>
                                    <p:anim calcmode="lin" valueType="num">
                                      <p:cBhvr>
                                        <p:cTn id="44" dur="100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1000"/>
                                        <p:tgtEl>
                                          <p:spTgt spid="37"/>
                                        </p:tgtEl>
                                      </p:cBhvr>
                                    </p:animEffect>
                                    <p:anim calcmode="lin" valueType="num">
                                      <p:cBhvr>
                                        <p:cTn id="48" dur="1000" fill="hold"/>
                                        <p:tgtEl>
                                          <p:spTgt spid="37"/>
                                        </p:tgtEl>
                                        <p:attrNameLst>
                                          <p:attrName>ppt_x</p:attrName>
                                        </p:attrNameLst>
                                      </p:cBhvr>
                                      <p:tavLst>
                                        <p:tav tm="0">
                                          <p:val>
                                            <p:strVal val="#ppt_x"/>
                                          </p:val>
                                        </p:tav>
                                        <p:tav tm="100000">
                                          <p:val>
                                            <p:strVal val="#ppt_x"/>
                                          </p:val>
                                        </p:tav>
                                      </p:tavLst>
                                    </p:anim>
                                    <p:anim calcmode="lin" valueType="num">
                                      <p:cBhvr>
                                        <p:cTn id="49" dur="1000" fill="hold"/>
                                        <p:tgtEl>
                                          <p:spTgt spid="3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1000"/>
                                        <p:tgtEl>
                                          <p:spTgt spid="38"/>
                                        </p:tgtEl>
                                      </p:cBhvr>
                                    </p:animEffect>
                                    <p:anim calcmode="lin" valueType="num">
                                      <p:cBhvr>
                                        <p:cTn id="53" dur="1000" fill="hold"/>
                                        <p:tgtEl>
                                          <p:spTgt spid="38"/>
                                        </p:tgtEl>
                                        <p:attrNameLst>
                                          <p:attrName>ppt_x</p:attrName>
                                        </p:attrNameLst>
                                      </p:cBhvr>
                                      <p:tavLst>
                                        <p:tav tm="0">
                                          <p:val>
                                            <p:strVal val="#ppt_x"/>
                                          </p:val>
                                        </p:tav>
                                        <p:tav tm="100000">
                                          <p:val>
                                            <p:strVal val="#ppt_x"/>
                                          </p:val>
                                        </p:tav>
                                      </p:tavLst>
                                    </p:anim>
                                    <p:anim calcmode="lin" valueType="num">
                                      <p:cBhvr>
                                        <p:cTn id="54" dur="1000" fill="hold"/>
                                        <p:tgtEl>
                                          <p:spTgt spid="3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1000"/>
                                        <p:tgtEl>
                                          <p:spTgt spid="40"/>
                                        </p:tgtEl>
                                      </p:cBhvr>
                                    </p:animEffect>
                                    <p:anim calcmode="lin" valueType="num">
                                      <p:cBhvr>
                                        <p:cTn id="63" dur="1000" fill="hold"/>
                                        <p:tgtEl>
                                          <p:spTgt spid="40"/>
                                        </p:tgtEl>
                                        <p:attrNameLst>
                                          <p:attrName>ppt_x</p:attrName>
                                        </p:attrNameLst>
                                      </p:cBhvr>
                                      <p:tavLst>
                                        <p:tav tm="0">
                                          <p:val>
                                            <p:strVal val="#ppt_x"/>
                                          </p:val>
                                        </p:tav>
                                        <p:tav tm="100000">
                                          <p:val>
                                            <p:strVal val="#ppt_x"/>
                                          </p:val>
                                        </p:tav>
                                      </p:tavLst>
                                    </p:anim>
                                    <p:anim calcmode="lin" valueType="num">
                                      <p:cBhvr>
                                        <p:cTn id="64" dur="1000" fill="hold"/>
                                        <p:tgtEl>
                                          <p:spTgt spid="4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1000"/>
                                        <p:tgtEl>
                                          <p:spTgt spid="35"/>
                                        </p:tgtEl>
                                      </p:cBhvr>
                                    </p:animEffect>
                                    <p:anim calcmode="lin" valueType="num">
                                      <p:cBhvr>
                                        <p:cTn id="68" dur="1000" fill="hold"/>
                                        <p:tgtEl>
                                          <p:spTgt spid="35"/>
                                        </p:tgtEl>
                                        <p:attrNameLst>
                                          <p:attrName>ppt_x</p:attrName>
                                        </p:attrNameLst>
                                      </p:cBhvr>
                                      <p:tavLst>
                                        <p:tav tm="0">
                                          <p:val>
                                            <p:strVal val="#ppt_x"/>
                                          </p:val>
                                        </p:tav>
                                        <p:tav tm="100000">
                                          <p:val>
                                            <p:strVal val="#ppt_x"/>
                                          </p:val>
                                        </p:tav>
                                      </p:tavLst>
                                    </p:anim>
                                    <p:anim calcmode="lin" valueType="num">
                                      <p:cBhvr>
                                        <p:cTn id="69" dur="1000" fill="hold"/>
                                        <p:tgtEl>
                                          <p:spTgt spid="3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1000"/>
                                        <p:tgtEl>
                                          <p:spTgt spid="42"/>
                                        </p:tgtEl>
                                      </p:cBhvr>
                                    </p:animEffect>
                                    <p:anim calcmode="lin" valueType="num">
                                      <p:cBhvr>
                                        <p:cTn id="73" dur="1000" fill="hold"/>
                                        <p:tgtEl>
                                          <p:spTgt spid="42"/>
                                        </p:tgtEl>
                                        <p:attrNameLst>
                                          <p:attrName>ppt_x</p:attrName>
                                        </p:attrNameLst>
                                      </p:cBhvr>
                                      <p:tavLst>
                                        <p:tav tm="0">
                                          <p:val>
                                            <p:strVal val="#ppt_x"/>
                                          </p:val>
                                        </p:tav>
                                        <p:tav tm="100000">
                                          <p:val>
                                            <p:strVal val="#ppt_x"/>
                                          </p:val>
                                        </p:tav>
                                      </p:tavLst>
                                    </p:anim>
                                    <p:anim calcmode="lin" valueType="num">
                                      <p:cBhvr>
                                        <p:cTn id="74" dur="1000" fill="hold"/>
                                        <p:tgtEl>
                                          <p:spTgt spid="42"/>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fade">
                                      <p:cBhvr>
                                        <p:cTn id="77" dur="1000"/>
                                        <p:tgtEl>
                                          <p:spTgt spid="43"/>
                                        </p:tgtEl>
                                      </p:cBhvr>
                                    </p:animEffect>
                                    <p:anim calcmode="lin" valueType="num">
                                      <p:cBhvr>
                                        <p:cTn id="78" dur="1000" fill="hold"/>
                                        <p:tgtEl>
                                          <p:spTgt spid="43"/>
                                        </p:tgtEl>
                                        <p:attrNameLst>
                                          <p:attrName>ppt_x</p:attrName>
                                        </p:attrNameLst>
                                      </p:cBhvr>
                                      <p:tavLst>
                                        <p:tav tm="0">
                                          <p:val>
                                            <p:strVal val="#ppt_x"/>
                                          </p:val>
                                        </p:tav>
                                        <p:tav tm="100000">
                                          <p:val>
                                            <p:strVal val="#ppt_x"/>
                                          </p:val>
                                        </p:tav>
                                      </p:tavLst>
                                    </p:anim>
                                    <p:anim calcmode="lin" valueType="num">
                                      <p:cBhvr>
                                        <p:cTn id="79" dur="1000" fill="hold"/>
                                        <p:tgtEl>
                                          <p:spTgt spid="43"/>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1000"/>
                                        <p:tgtEl>
                                          <p:spTgt spid="41"/>
                                        </p:tgtEl>
                                      </p:cBhvr>
                                    </p:animEffect>
                                    <p:anim calcmode="lin" valueType="num">
                                      <p:cBhvr>
                                        <p:cTn id="83" dur="1000" fill="hold"/>
                                        <p:tgtEl>
                                          <p:spTgt spid="41"/>
                                        </p:tgtEl>
                                        <p:attrNameLst>
                                          <p:attrName>ppt_x</p:attrName>
                                        </p:attrNameLst>
                                      </p:cBhvr>
                                      <p:tavLst>
                                        <p:tav tm="0">
                                          <p:val>
                                            <p:strVal val="#ppt_x"/>
                                          </p:val>
                                        </p:tav>
                                        <p:tav tm="100000">
                                          <p:val>
                                            <p:strVal val="#ppt_x"/>
                                          </p:val>
                                        </p:tav>
                                      </p:tavLst>
                                    </p:anim>
                                    <p:anim calcmode="lin" valueType="num">
                                      <p:cBhvr>
                                        <p:cTn id="84"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22" grpId="0" animBg="1"/>
      <p:bldP spid="36" grpId="0" animBg="1"/>
      <p:bldP spid="37" grpId="0"/>
      <p:bldP spid="38" grpId="0"/>
      <p:bldP spid="39" grpId="0"/>
      <p:bldP spid="40" grpId="0"/>
      <p:bldP spid="35" grpId="0"/>
      <p:bldP spid="42"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title"/>
          </p:nvPr>
        </p:nvSpPr>
        <p:spPr>
          <a:xfrm>
            <a:off x="838200" y="365125"/>
            <a:ext cx="77724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a:t>Effects on Society</a:t>
            </a:r>
            <a:endParaRPr/>
          </a:p>
        </p:txBody>
      </p:sp>
      <p:sp>
        <p:nvSpPr>
          <p:cNvPr id="204" name="Google Shape;204;p19"/>
          <p:cNvSpPr txBox="1">
            <a:spLocks noGrp="1"/>
          </p:cNvSpPr>
          <p:nvPr>
            <p:ph idx="1"/>
          </p:nvPr>
        </p:nvSpPr>
        <p:spPr>
          <a:xfrm>
            <a:off x="838200" y="1784800"/>
            <a:ext cx="10515600" cy="4351200"/>
          </a:xfrm>
          <a:prstGeom prst="rect">
            <a:avLst/>
          </a:prstGeom>
          <a:noFill/>
          <a:ln>
            <a:noFill/>
          </a:ln>
        </p:spPr>
        <p:txBody>
          <a:bodyPr spcFirstLastPara="1" wrap="square" lIns="91425" tIns="45700" rIns="91425" bIns="45700" anchor="t" anchorCtr="0">
            <a:normAutofit/>
          </a:bodyPr>
          <a:lstStyle/>
          <a:p>
            <a:pPr marL="419100" indent="-342900">
              <a:lnSpc>
                <a:spcPct val="115000"/>
              </a:lnSpc>
              <a:spcBef>
                <a:spcPts val="1000"/>
              </a:spcBef>
              <a:spcAft>
                <a:spcPts val="0"/>
              </a:spcAft>
              <a:buClr>
                <a:schemeClr val="lt1"/>
              </a:buClr>
              <a:buSzPts val="2400"/>
              <a:buFont typeface="Arial" panose="020B0604020202020204" pitchFamily="34" charset="0"/>
              <a:buChar char="•"/>
            </a:pPr>
            <a:r>
              <a:rPr lang="en-US" sz="2400" dirty="0">
                <a:solidFill>
                  <a:schemeClr val="tx1"/>
                </a:solidFill>
              </a:rPr>
              <a:t>Improved access to </a:t>
            </a:r>
            <a:r>
              <a:rPr lang="en-US" sz="2400" b="1" dirty="0">
                <a:solidFill>
                  <a:schemeClr val="tx1"/>
                </a:solidFill>
              </a:rPr>
              <a:t>Healthcare</a:t>
            </a:r>
            <a:endParaRPr sz="2400" b="1" dirty="0">
              <a:solidFill>
                <a:schemeClr val="tx1"/>
              </a:solidFill>
            </a:endParaRPr>
          </a:p>
          <a:p>
            <a:pPr marL="419100" indent="-342900">
              <a:lnSpc>
                <a:spcPct val="115000"/>
              </a:lnSpc>
              <a:spcBef>
                <a:spcPts val="0"/>
              </a:spcBef>
              <a:spcAft>
                <a:spcPts val="0"/>
              </a:spcAft>
              <a:buClr>
                <a:schemeClr val="lt1"/>
              </a:buClr>
              <a:buSzPts val="2400"/>
              <a:buFont typeface="Arial" panose="020B0604020202020204" pitchFamily="34" charset="0"/>
              <a:buChar char="•"/>
            </a:pPr>
            <a:r>
              <a:rPr lang="en-US" sz="2400" dirty="0">
                <a:solidFill>
                  <a:schemeClr val="tx1"/>
                </a:solidFill>
              </a:rPr>
              <a:t>Increased </a:t>
            </a:r>
            <a:r>
              <a:rPr lang="en-US" sz="2400" b="1" dirty="0">
                <a:solidFill>
                  <a:schemeClr val="tx1"/>
                </a:solidFill>
              </a:rPr>
              <a:t>Convenience</a:t>
            </a:r>
            <a:r>
              <a:rPr lang="en-US" sz="2400" dirty="0">
                <a:solidFill>
                  <a:schemeClr val="tx1"/>
                </a:solidFill>
              </a:rPr>
              <a:t> and Flexibility</a:t>
            </a:r>
            <a:endParaRPr sz="2400" dirty="0">
              <a:solidFill>
                <a:schemeClr val="tx1"/>
              </a:solidFill>
            </a:endParaRPr>
          </a:p>
          <a:p>
            <a:pPr marL="419100" indent="-342900">
              <a:lnSpc>
                <a:spcPct val="115000"/>
              </a:lnSpc>
              <a:spcBef>
                <a:spcPts val="0"/>
              </a:spcBef>
              <a:spcAft>
                <a:spcPts val="0"/>
              </a:spcAft>
              <a:buClr>
                <a:schemeClr val="lt1"/>
              </a:buClr>
              <a:buSzPts val="2400"/>
              <a:buFont typeface="Arial" panose="020B0604020202020204" pitchFamily="34" charset="0"/>
              <a:buChar char="•"/>
            </a:pPr>
            <a:r>
              <a:rPr lang="en-US" sz="2400" dirty="0">
                <a:solidFill>
                  <a:schemeClr val="tx1"/>
                </a:solidFill>
              </a:rPr>
              <a:t>Enhance Patient Engagement and Empowerment</a:t>
            </a:r>
            <a:endParaRPr sz="2400" dirty="0">
              <a:solidFill>
                <a:schemeClr val="tx1"/>
              </a:solidFill>
            </a:endParaRPr>
          </a:p>
          <a:p>
            <a:pPr marL="419100" indent="-342900">
              <a:lnSpc>
                <a:spcPct val="115000"/>
              </a:lnSpc>
              <a:spcBef>
                <a:spcPts val="0"/>
              </a:spcBef>
              <a:spcAft>
                <a:spcPts val="0"/>
              </a:spcAft>
              <a:buClr>
                <a:schemeClr val="lt1"/>
              </a:buClr>
              <a:buSzPts val="2400"/>
              <a:buFont typeface="Arial" panose="020B0604020202020204" pitchFamily="34" charset="0"/>
              <a:buChar char="•"/>
            </a:pPr>
            <a:r>
              <a:rPr lang="en-US" sz="2400" dirty="0">
                <a:solidFill>
                  <a:schemeClr val="tx1"/>
                </a:solidFill>
              </a:rPr>
              <a:t>Reduce Strain on Healthcare System</a:t>
            </a:r>
            <a:endParaRPr sz="2400" dirty="0">
              <a:solidFill>
                <a:schemeClr val="tx1"/>
              </a:solidFill>
            </a:endParaRPr>
          </a:p>
          <a:p>
            <a:pPr marL="419100" indent="-342900">
              <a:lnSpc>
                <a:spcPct val="115000"/>
              </a:lnSpc>
              <a:spcBef>
                <a:spcPts val="0"/>
              </a:spcBef>
              <a:spcAft>
                <a:spcPts val="0"/>
              </a:spcAft>
              <a:buClr>
                <a:schemeClr val="lt1"/>
              </a:buClr>
              <a:buSzPts val="2400"/>
              <a:buFont typeface="Arial" panose="020B0604020202020204" pitchFamily="34" charset="0"/>
              <a:buChar char="•"/>
            </a:pPr>
            <a:r>
              <a:rPr lang="en-US" sz="2400" dirty="0">
                <a:solidFill>
                  <a:schemeClr val="tx1"/>
                </a:solidFill>
              </a:rPr>
              <a:t>Disaster Response and Emergency Care</a:t>
            </a:r>
            <a:endParaRPr sz="2400" dirty="0">
              <a:solidFill>
                <a:schemeClr val="tx1"/>
              </a:solidFill>
            </a:endParaRPr>
          </a:p>
        </p:txBody>
      </p:sp>
      <p:sp>
        <p:nvSpPr>
          <p:cNvPr id="209" name="Google Shape;209;p19"/>
          <p:cNvSpPr txBox="1">
            <a:spLocks noGrp="1"/>
          </p:cNvSpPr>
          <p:nvPr>
            <p:ph type="dt" sz="half" idx="10"/>
          </p:nvPr>
        </p:nvSpPr>
        <p:spPr>
          <a:xfrm>
            <a:off x="838200" y="6459785"/>
            <a:ext cx="910701"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dirty="0">
                <a:solidFill>
                  <a:schemeClr val="lt1"/>
                </a:solidFill>
              </a:rPr>
              <a:t>7/8/2023</a:t>
            </a:r>
            <a:endParaRPr dirty="0">
              <a:solidFill>
                <a:schemeClr val="lt1"/>
              </a:solidFill>
            </a:endParaRPr>
          </a:p>
        </p:txBody>
      </p:sp>
      <p:sp>
        <p:nvSpPr>
          <p:cNvPr id="208" name="Google Shape;208;p19"/>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solidFill>
                  <a:schemeClr val="lt1"/>
                </a:solidFill>
              </a:rPr>
              <a:t>Department of Computer Science </a:t>
            </a:r>
            <a:endParaRPr dirty="0">
              <a:solidFill>
                <a:schemeClr val="lt1"/>
              </a:solidFill>
            </a:endParaRPr>
          </a:p>
          <a:p>
            <a:pPr marL="0" lvl="0" indent="0" algn="ctr" rtl="0">
              <a:lnSpc>
                <a:spcPct val="100000"/>
              </a:lnSpc>
              <a:spcBef>
                <a:spcPts val="0"/>
              </a:spcBef>
              <a:spcAft>
                <a:spcPts val="0"/>
              </a:spcAft>
              <a:buSzPts val="1400"/>
              <a:buNone/>
            </a:pPr>
            <a:r>
              <a:rPr lang="en-US" dirty="0">
                <a:solidFill>
                  <a:schemeClr val="lt1"/>
                </a:solidFill>
              </a:rPr>
              <a:t>HITEC University, </a:t>
            </a:r>
            <a:r>
              <a:rPr lang="en-US" dirty="0" err="1">
                <a:solidFill>
                  <a:schemeClr val="lt1"/>
                </a:solidFill>
              </a:rPr>
              <a:t>Taxila</a:t>
            </a:r>
            <a:endParaRPr dirty="0">
              <a:solidFill>
                <a:schemeClr val="lt1"/>
              </a:solidFill>
            </a:endParaRPr>
          </a:p>
        </p:txBody>
      </p:sp>
      <p:sp>
        <p:nvSpPr>
          <p:cNvPr id="205" name="Google Shape;205;p19"/>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7</a:t>
            </a:fld>
            <a:endParaRPr>
              <a:solidFill>
                <a:schemeClr val="lt1"/>
              </a:solidFill>
              <a:latin typeface="Lato"/>
              <a:ea typeface="Lato"/>
              <a:cs typeface="Lato"/>
              <a:sym typeface="Lato"/>
            </a:endParaRPr>
          </a:p>
        </p:txBody>
      </p:sp>
      <p:pic>
        <p:nvPicPr>
          <p:cNvPr id="206" name="Google Shape;206;p19"/>
          <p:cNvPicPr preferRelativeResize="0"/>
          <p:nvPr/>
        </p:nvPicPr>
        <p:blipFill rotWithShape="1">
          <a:blip r:embed="rId3">
            <a:alphaModFix/>
          </a:blip>
          <a:srcRect/>
          <a:stretch/>
        </p:blipFill>
        <p:spPr>
          <a:xfrm>
            <a:off x="8185400" y="1784800"/>
            <a:ext cx="3593592" cy="3493008"/>
          </a:xfrm>
          <a:prstGeom prst="rect">
            <a:avLst/>
          </a:prstGeom>
          <a:noFill/>
          <a:ln>
            <a:noFill/>
          </a:ln>
        </p:spPr>
      </p:pic>
      <p:pic>
        <p:nvPicPr>
          <p:cNvPr id="207" name="Google Shape;207;p19" descr="fav.png"/>
          <p:cNvPicPr preferRelativeResize="0"/>
          <p:nvPr/>
        </p:nvPicPr>
        <p:blipFill rotWithShape="1">
          <a:blip r:embed="rId4">
            <a:alphaModFix/>
          </a:blip>
          <a:srcRect/>
          <a:stretch/>
        </p:blipFill>
        <p:spPr>
          <a:xfrm>
            <a:off x="10377300" y="1627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anim calcmode="lin" valueType="num">
                                      <p:cBhvr>
                                        <p:cTn id="8" dur="1000" fill="hold"/>
                                        <p:tgtEl>
                                          <p:spTgt spid="206"/>
                                        </p:tgtEl>
                                        <p:attrNameLst>
                                          <p:attrName>ppt_x</p:attrName>
                                        </p:attrNameLst>
                                      </p:cBhvr>
                                      <p:tavLst>
                                        <p:tav tm="0">
                                          <p:val>
                                            <p:strVal val="#ppt_x"/>
                                          </p:val>
                                        </p:tav>
                                        <p:tav tm="100000">
                                          <p:val>
                                            <p:strVal val="#ppt_x"/>
                                          </p:val>
                                        </p:tav>
                                      </p:tavLst>
                                    </p:anim>
                                    <p:anim calcmode="lin" valueType="num">
                                      <p:cBhvr>
                                        <p:cTn id="9" dur="1000" fill="hold"/>
                                        <p:tgtEl>
                                          <p:spTgt spid="2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Core Functionalities	</a:t>
            </a:r>
            <a:endParaRPr/>
          </a:p>
        </p:txBody>
      </p:sp>
      <p:sp>
        <p:nvSpPr>
          <p:cNvPr id="215" name="Google Shape;215;p2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0" indent="-381000" algn="just" rtl="0">
              <a:lnSpc>
                <a:spcPct val="115000"/>
              </a:lnSpc>
              <a:spcBef>
                <a:spcPts val="1000"/>
              </a:spcBef>
              <a:spcAft>
                <a:spcPts val="0"/>
              </a:spcAft>
              <a:buClr>
                <a:schemeClr val="lt1"/>
              </a:buClr>
              <a:buSzPts val="2400"/>
              <a:buChar char="●"/>
            </a:pPr>
            <a:r>
              <a:rPr lang="en-US" sz="2400"/>
              <a:t>Patients Appointment with Doctor </a:t>
            </a:r>
            <a:endParaRPr sz="2400"/>
          </a:p>
          <a:p>
            <a:pPr marL="457200" lvl="0" indent="-381000" algn="just" rtl="0">
              <a:lnSpc>
                <a:spcPct val="115000"/>
              </a:lnSpc>
              <a:spcBef>
                <a:spcPts val="0"/>
              </a:spcBef>
              <a:spcAft>
                <a:spcPts val="0"/>
              </a:spcAft>
              <a:buClr>
                <a:schemeClr val="lt1"/>
              </a:buClr>
              <a:buSzPts val="2400"/>
              <a:buChar char="●"/>
            </a:pPr>
            <a:r>
              <a:rPr lang="en-US" sz="2400"/>
              <a:t>Patients History</a:t>
            </a:r>
            <a:endParaRPr sz="2400"/>
          </a:p>
          <a:p>
            <a:pPr marL="457200" lvl="0" indent="-381000" algn="just" rtl="0">
              <a:lnSpc>
                <a:spcPct val="115000"/>
              </a:lnSpc>
              <a:spcBef>
                <a:spcPts val="0"/>
              </a:spcBef>
              <a:spcAft>
                <a:spcPts val="0"/>
              </a:spcAft>
              <a:buClr>
                <a:schemeClr val="lt1"/>
              </a:buClr>
              <a:buSzPts val="2400"/>
              <a:buChar char="●"/>
            </a:pPr>
            <a:r>
              <a:rPr lang="en-US" sz="2400"/>
              <a:t>Reports Portal for Patients</a:t>
            </a:r>
            <a:endParaRPr sz="2400"/>
          </a:p>
          <a:p>
            <a:pPr marL="457200" lvl="0" indent="-381000" algn="just" rtl="0">
              <a:lnSpc>
                <a:spcPct val="115000"/>
              </a:lnSpc>
              <a:spcBef>
                <a:spcPts val="0"/>
              </a:spcBef>
              <a:spcAft>
                <a:spcPts val="0"/>
              </a:spcAft>
              <a:buClr>
                <a:schemeClr val="lt1"/>
              </a:buClr>
              <a:buSzPts val="2400"/>
              <a:buChar char="●"/>
            </a:pPr>
            <a:r>
              <a:rPr lang="en-US" sz="2400"/>
              <a:t>Verification of Doctors by Admin</a:t>
            </a:r>
            <a:endParaRPr sz="2400"/>
          </a:p>
          <a:p>
            <a:pPr marL="457200" lvl="0" indent="-381000" algn="just" rtl="0">
              <a:lnSpc>
                <a:spcPct val="115000"/>
              </a:lnSpc>
              <a:spcBef>
                <a:spcPts val="0"/>
              </a:spcBef>
              <a:spcAft>
                <a:spcPts val="0"/>
              </a:spcAft>
              <a:buClr>
                <a:schemeClr val="lt1"/>
              </a:buClr>
              <a:buSzPts val="2400"/>
              <a:buChar char="●"/>
            </a:pPr>
            <a:r>
              <a:rPr lang="en-US" sz="2400"/>
              <a:t>Appointment Scheduling by Doctor</a:t>
            </a:r>
            <a:endParaRPr sz="2400"/>
          </a:p>
          <a:p>
            <a:pPr marL="228600" lvl="0" indent="-50800" algn="just" rtl="0">
              <a:lnSpc>
                <a:spcPct val="115000"/>
              </a:lnSpc>
              <a:spcBef>
                <a:spcPts val="1000"/>
              </a:spcBef>
              <a:spcAft>
                <a:spcPts val="0"/>
              </a:spcAft>
              <a:buClr>
                <a:schemeClr val="dk1"/>
              </a:buClr>
              <a:buSzPts val="2800"/>
              <a:buNone/>
            </a:pPr>
            <a:endParaRPr sz="2400"/>
          </a:p>
          <a:p>
            <a:pPr marL="228600" lvl="0" indent="-50800" algn="just" rtl="0">
              <a:lnSpc>
                <a:spcPct val="115000"/>
              </a:lnSpc>
              <a:spcBef>
                <a:spcPts val="1000"/>
              </a:spcBef>
              <a:spcAft>
                <a:spcPts val="0"/>
              </a:spcAft>
              <a:buClr>
                <a:schemeClr val="dk1"/>
              </a:buClr>
              <a:buSzPts val="2800"/>
              <a:buNone/>
            </a:pPr>
            <a:endParaRPr sz="2400"/>
          </a:p>
          <a:p>
            <a:pPr marL="228600" lvl="0" indent="-50800" algn="just" rtl="0">
              <a:lnSpc>
                <a:spcPct val="115000"/>
              </a:lnSpc>
              <a:spcBef>
                <a:spcPts val="1000"/>
              </a:spcBef>
              <a:spcAft>
                <a:spcPts val="1600"/>
              </a:spcAft>
              <a:buClr>
                <a:schemeClr val="dk1"/>
              </a:buClr>
              <a:buSzPts val="2800"/>
              <a:buNone/>
            </a:pPr>
            <a:endParaRPr sz="2400"/>
          </a:p>
        </p:txBody>
      </p:sp>
      <p:sp>
        <p:nvSpPr>
          <p:cNvPr id="216" name="Google Shape;216;p20"/>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20" name="Google Shape;220;p20"/>
          <p:cNvSpPr txBox="1">
            <a:spLocks noGrp="1"/>
          </p:cNvSpPr>
          <p:nvPr>
            <p:ph type="ftr" sz="quarter" idx="11"/>
          </p:nvPr>
        </p:nvSpPr>
        <p:spPr>
          <a:xfrm>
            <a:off x="4069080" y="6459784"/>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17" name="Google Shape;217;p20"/>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8</a:t>
            </a:fld>
            <a:endParaRPr>
              <a:solidFill>
                <a:schemeClr val="lt1"/>
              </a:solidFill>
              <a:latin typeface="Lato"/>
              <a:ea typeface="Lato"/>
              <a:cs typeface="Lato"/>
              <a:sym typeface="Lato"/>
            </a:endParaRPr>
          </a:p>
        </p:txBody>
      </p:sp>
      <p:pic>
        <p:nvPicPr>
          <p:cNvPr id="218" name="Google Shape;218;p20" descr="fav.png"/>
          <p:cNvPicPr preferRelativeResize="0"/>
          <p:nvPr/>
        </p:nvPicPr>
        <p:blipFill rotWithShape="1">
          <a:blip r:embed="rId3">
            <a:alphaModFix/>
          </a:blip>
          <a:srcRect/>
          <a:stretch/>
        </p:blipFill>
        <p:spPr>
          <a:xfrm>
            <a:off x="10408725" y="154153"/>
            <a:ext cx="1401692" cy="1401692"/>
          </a:xfrm>
          <a:prstGeom prst="rect">
            <a:avLst/>
          </a:prstGeom>
          <a:noFill/>
          <a:ln>
            <a:noFill/>
          </a:ln>
        </p:spPr>
      </p:pic>
      <p:pic>
        <p:nvPicPr>
          <p:cNvPr id="219" name="Google Shape;219;p20"/>
          <p:cNvPicPr preferRelativeResize="0"/>
          <p:nvPr/>
        </p:nvPicPr>
        <p:blipFill rotWithShape="1">
          <a:blip r:embed="rId4">
            <a:alphaModFix/>
          </a:blip>
          <a:srcRect/>
          <a:stretch/>
        </p:blipFill>
        <p:spPr>
          <a:xfrm>
            <a:off x="8298075" y="1825625"/>
            <a:ext cx="3512350" cy="3085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anim calcmode="lin" valueType="num">
                                      <p:cBhvr>
                                        <p:cTn id="8" dur="1000" fill="hold"/>
                                        <p:tgtEl>
                                          <p:spTgt spid="219"/>
                                        </p:tgtEl>
                                        <p:attrNameLst>
                                          <p:attrName>ppt_x</p:attrName>
                                        </p:attrNameLst>
                                      </p:cBhvr>
                                      <p:tavLst>
                                        <p:tav tm="0">
                                          <p:val>
                                            <p:strVal val="#ppt_x"/>
                                          </p:val>
                                        </p:tav>
                                        <p:tav tm="100000">
                                          <p:val>
                                            <p:strVal val="#ppt_x"/>
                                          </p:val>
                                        </p:tav>
                                      </p:tavLst>
                                    </p:anim>
                                    <p:anim calcmode="lin" valueType="num">
                                      <p:cBhvr>
                                        <p:cTn id="9" dur="1000" fill="hold"/>
                                        <p:tgtEl>
                                          <p:spTgt spid="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Patients Dashboard </a:t>
            </a:r>
            <a:endParaRPr/>
          </a:p>
        </p:txBody>
      </p:sp>
      <p:pic>
        <p:nvPicPr>
          <p:cNvPr id="226" name="Google Shape;226;p21"/>
          <p:cNvPicPr preferRelativeResize="0">
            <a:picLocks noGrp="1"/>
          </p:cNvPicPr>
          <p:nvPr>
            <p:ph idx="1"/>
          </p:nvPr>
        </p:nvPicPr>
        <p:blipFill rotWithShape="1">
          <a:blip r:embed="rId3">
            <a:alphaModFix/>
          </a:blip>
          <a:stretch/>
        </p:blipFill>
        <p:spPr>
          <a:xfrm>
            <a:off x="1096963" y="1971238"/>
            <a:ext cx="10058400" cy="3772775"/>
          </a:xfrm>
          <a:prstGeom prst="rect">
            <a:avLst/>
          </a:prstGeom>
          <a:noFill/>
          <a:ln>
            <a:noFill/>
          </a:ln>
        </p:spPr>
      </p:pic>
      <p:sp>
        <p:nvSpPr>
          <p:cNvPr id="227" name="Google Shape;227;p21"/>
          <p:cNvSpPr txBox="1">
            <a:spLocks noGrp="1"/>
          </p:cNvSpPr>
          <p:nvPr>
            <p:ph type="dt" sz="half" idx="10"/>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solidFill>
                  <a:schemeClr val="lt1"/>
                </a:solidFill>
              </a:rPr>
              <a:t>7/8/2023</a:t>
            </a:r>
            <a:endParaRPr>
              <a:solidFill>
                <a:schemeClr val="lt1"/>
              </a:solidFill>
            </a:endParaRPr>
          </a:p>
        </p:txBody>
      </p:sp>
      <p:sp>
        <p:nvSpPr>
          <p:cNvPr id="228" name="Google Shape;228;p21"/>
          <p:cNvSpPr txBox="1">
            <a:spLocks noGrp="1"/>
          </p:cNvSpPr>
          <p:nvPr>
            <p:ph type="ftr" sz="quarter" idx="11"/>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solidFill>
                  <a:schemeClr val="lt1"/>
                </a:solidFill>
              </a:rPr>
              <a:t>Department of Computer Science </a:t>
            </a:r>
            <a:endParaRPr>
              <a:solidFill>
                <a:schemeClr val="lt1"/>
              </a:solidFill>
            </a:endParaRPr>
          </a:p>
          <a:p>
            <a:pPr marL="0" lvl="0" indent="0" algn="ctr" rtl="0">
              <a:lnSpc>
                <a:spcPct val="100000"/>
              </a:lnSpc>
              <a:spcBef>
                <a:spcPts val="0"/>
              </a:spcBef>
              <a:spcAft>
                <a:spcPts val="0"/>
              </a:spcAft>
              <a:buSzPts val="1400"/>
              <a:buNone/>
            </a:pPr>
            <a:r>
              <a:rPr lang="en-US">
                <a:solidFill>
                  <a:schemeClr val="lt1"/>
                </a:solidFill>
              </a:rPr>
              <a:t>HITEC University, Taxila</a:t>
            </a:r>
            <a:endParaRPr>
              <a:solidFill>
                <a:schemeClr val="lt1"/>
              </a:solidFill>
            </a:endParaRPr>
          </a:p>
        </p:txBody>
      </p:sp>
      <p:sp>
        <p:nvSpPr>
          <p:cNvPr id="229" name="Google Shape;229;p21"/>
          <p:cNvSpPr txBox="1">
            <a:spLocks noGrp="1"/>
          </p:cNvSpPr>
          <p:nvPr>
            <p:ph type="sldNum" sz="quarter" idx="12"/>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100000"/>
              </a:lnSpc>
              <a:spcBef>
                <a:spcPts val="0"/>
              </a:spcBef>
              <a:spcAft>
                <a:spcPts val="0"/>
              </a:spcAft>
              <a:buClr>
                <a:srgbClr val="000000"/>
              </a:buClr>
              <a:buSzPts val="1300"/>
              <a:buFont typeface="Arial"/>
              <a:buNone/>
            </a:pPr>
            <a:fld id="{00000000-1234-1234-1234-123412341234}" type="slidenum">
              <a:rPr lang="en-US">
                <a:solidFill>
                  <a:schemeClr val="lt1"/>
                </a:solidFill>
                <a:latin typeface="Lato"/>
                <a:ea typeface="Lato"/>
                <a:cs typeface="Lato"/>
                <a:sym typeface="Lato"/>
              </a:rPr>
              <a:t>9</a:t>
            </a:fld>
            <a:endParaRPr>
              <a:solidFill>
                <a:schemeClr val="lt1"/>
              </a:solidFill>
              <a:latin typeface="Lato"/>
              <a:ea typeface="Lato"/>
              <a:cs typeface="Lato"/>
              <a:sym typeface="Lato"/>
            </a:endParaRPr>
          </a:p>
        </p:txBody>
      </p:sp>
      <p:pic>
        <p:nvPicPr>
          <p:cNvPr id="230" name="Google Shape;230;p21" descr="fav.png"/>
          <p:cNvPicPr preferRelativeResize="0"/>
          <p:nvPr/>
        </p:nvPicPr>
        <p:blipFill rotWithShape="1">
          <a:blip r:embed="rId4">
            <a:alphaModFix/>
          </a:blip>
          <a:srcRect/>
          <a:stretch/>
        </p:blipFill>
        <p:spPr>
          <a:xfrm>
            <a:off x="10408725" y="154153"/>
            <a:ext cx="1401692" cy="14016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anim calcmode="lin" valueType="num">
                                      <p:cBhvr>
                                        <p:cTn id="8" dur="1000" fill="hold"/>
                                        <p:tgtEl>
                                          <p:spTgt spid="226"/>
                                        </p:tgtEl>
                                        <p:attrNameLst>
                                          <p:attrName>ppt_x</p:attrName>
                                        </p:attrNameLst>
                                      </p:cBhvr>
                                      <p:tavLst>
                                        <p:tav tm="0">
                                          <p:val>
                                            <p:strVal val="#ppt_x"/>
                                          </p:val>
                                        </p:tav>
                                        <p:tav tm="100000">
                                          <p:val>
                                            <p:strVal val="#ppt_x"/>
                                          </p:val>
                                        </p:tav>
                                      </p:tavLst>
                                    </p:anim>
                                    <p:anim calcmode="lin" valueType="num">
                                      <p:cBhvr>
                                        <p:cTn id="9" dur="1000" fill="hold"/>
                                        <p:tgtEl>
                                          <p:spTgt spid="2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322</TotalTime>
  <Words>692</Words>
  <Application>Microsoft Office PowerPoint</Application>
  <PresentationFormat>Widescreen</PresentationFormat>
  <Paragraphs>239</Paragraphs>
  <Slides>24</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Times New Roman</vt:lpstr>
      <vt:lpstr>Calibri Light</vt:lpstr>
      <vt:lpstr>Georgia Pro Cond</vt:lpstr>
      <vt:lpstr>Calibri</vt:lpstr>
      <vt:lpstr>Montserrat</vt:lpstr>
      <vt:lpstr>Lato</vt:lpstr>
      <vt:lpstr>Roboto</vt:lpstr>
      <vt:lpstr>Century Gothic</vt:lpstr>
      <vt:lpstr>맑은 고딕</vt:lpstr>
      <vt:lpstr>Retrospect</vt:lpstr>
      <vt:lpstr>Telemedicine Based Framework for Remote Diagnosis</vt:lpstr>
      <vt:lpstr>PowerPoint Presentation</vt:lpstr>
      <vt:lpstr>PowerPoint Presentation</vt:lpstr>
      <vt:lpstr>PowerPoint Presentation</vt:lpstr>
      <vt:lpstr>PowerPoint Presentation</vt:lpstr>
      <vt:lpstr>PowerPoint Presentation</vt:lpstr>
      <vt:lpstr>Effects on Society</vt:lpstr>
      <vt:lpstr>Core Functionalities </vt:lpstr>
      <vt:lpstr>Patients Dashboard </vt:lpstr>
      <vt:lpstr>Patients Dashboard Cont.</vt:lpstr>
      <vt:lpstr>Patients Dashboard Cont. </vt:lpstr>
      <vt:lpstr>Patients Dashboard Cont.</vt:lpstr>
      <vt:lpstr>Doctors Dashboard Cont.</vt:lpstr>
      <vt:lpstr>Doctors Dashboard Cont.</vt:lpstr>
      <vt:lpstr>Doctors Dashboard Cont.</vt:lpstr>
      <vt:lpstr>Doctors Dashboard Cont.</vt:lpstr>
      <vt:lpstr>Admin Dashboard </vt:lpstr>
      <vt:lpstr>Admin Dashboard Cont. </vt:lpstr>
      <vt:lpstr>Admin Dashboard Cont. </vt:lpstr>
      <vt:lpstr>Admin Dashboard</vt:lpstr>
      <vt:lpstr>Front End of TBFRD</vt:lpstr>
      <vt:lpstr>Back End of TBFRD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Telemedicine Based Framework for Remote Diagnosis</dc:title>
  <dc:creator>Malik Zawar</dc:creator>
  <cp:lastModifiedBy>talha masood</cp:lastModifiedBy>
  <cp:revision>14</cp:revision>
  <dcterms:modified xsi:type="dcterms:W3CDTF">2023-07-09T18:51:05Z</dcterms:modified>
</cp:coreProperties>
</file>